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556" r:id="rId2"/>
    <p:sldId id="566" r:id="rId3"/>
    <p:sldId id="1557" r:id="rId4"/>
    <p:sldId id="1558" r:id="rId5"/>
    <p:sldId id="1559" r:id="rId6"/>
    <p:sldId id="1560" r:id="rId7"/>
    <p:sldId id="589" r:id="rId8"/>
    <p:sldId id="1393" r:id="rId9"/>
    <p:sldId id="1396" r:id="rId10"/>
    <p:sldId id="521" r:id="rId11"/>
    <p:sldId id="1561" r:id="rId12"/>
    <p:sldId id="1562" r:id="rId13"/>
    <p:sldId id="1399" r:id="rId14"/>
    <p:sldId id="595" r:id="rId15"/>
    <p:sldId id="1555" r:id="rId16"/>
    <p:sldId id="1402" r:id="rId17"/>
    <p:sldId id="1298" r:id="rId18"/>
    <p:sldId id="1788" r:id="rId19"/>
    <p:sldId id="1789" r:id="rId20"/>
    <p:sldId id="1300" r:id="rId21"/>
    <p:sldId id="156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E996A-E9ED-4A82-8E96-637F6193DD91}" type="datetimeFigureOut">
              <a:rPr lang="de-DE" smtClean="0"/>
              <a:t>30.09.2020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44E83-A777-4307-9D3F-7692EFFA0E41}" type="slidenum">
              <a:rPr lang="de-DE" smtClean="0"/>
              <a:t>‹Nr.›</a:t>
            </a:fld>
            <a:endParaRPr lang="de-DE"/>
          </a:p>
        </p:txBody>
      </p:sp>
    </p:spTree>
    <p:extLst>
      <p:ext uri="{BB962C8B-B14F-4D97-AF65-F5344CB8AC3E}">
        <p14:creationId xmlns:p14="http://schemas.microsoft.com/office/powerpoint/2010/main" val="30430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38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2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58D3B73E-A7E0-4E01-94B8-9BCC493ADD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a:extLst>
              <a:ext uri="{FF2B5EF4-FFF2-40B4-BE49-F238E27FC236}">
                <a16:creationId xmlns:a16="http://schemas.microsoft.com/office/drawing/2014/main" id="{FB2A7425-46CF-4C2A-B3B9-B256F0B6FA2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a:solidFill>
                <a:srgbClr val="FF0000"/>
              </a:solidFill>
            </a:endParaRPr>
          </a:p>
        </p:txBody>
      </p:sp>
      <p:sp>
        <p:nvSpPr>
          <p:cNvPr id="31748" name="Foliennummernplatzhalter 3">
            <a:extLst>
              <a:ext uri="{FF2B5EF4-FFF2-40B4-BE49-F238E27FC236}">
                <a16:creationId xmlns:a16="http://schemas.microsoft.com/office/drawing/2014/main" id="{0413A39A-8CF6-425F-880B-0844CB5E93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Gotham Book" charset="0"/>
                <a:ea typeface="MS PGothic" panose="020B0600070205080204" pitchFamily="34" charset="-128"/>
              </a:defRPr>
            </a:lvl1pPr>
            <a:lvl2pPr marL="712788" indent="-271463" defTabSz="912813">
              <a:defRPr>
                <a:solidFill>
                  <a:schemeClr val="tx1"/>
                </a:solidFill>
                <a:latin typeface="Gotham Book" charset="0"/>
                <a:ea typeface="MS PGothic" panose="020B0600070205080204" pitchFamily="34" charset="-128"/>
              </a:defRPr>
            </a:lvl2pPr>
            <a:lvl3pPr marL="1098550" indent="-215900" defTabSz="912813">
              <a:defRPr>
                <a:solidFill>
                  <a:schemeClr val="tx1"/>
                </a:solidFill>
                <a:latin typeface="Gotham Book" charset="0"/>
                <a:ea typeface="MS PGothic" panose="020B0600070205080204" pitchFamily="34" charset="-128"/>
              </a:defRPr>
            </a:lvl3pPr>
            <a:lvl4pPr marL="1539875" indent="-215900" defTabSz="912813">
              <a:defRPr>
                <a:solidFill>
                  <a:schemeClr val="tx1"/>
                </a:solidFill>
                <a:latin typeface="Gotham Book" charset="0"/>
                <a:ea typeface="MS PGothic" panose="020B0600070205080204" pitchFamily="34" charset="-128"/>
              </a:defRPr>
            </a:lvl4pPr>
            <a:lvl5pPr marL="1981200" indent="-215900" defTabSz="912813">
              <a:defRPr>
                <a:solidFill>
                  <a:schemeClr val="tx1"/>
                </a:solidFill>
                <a:latin typeface="Gotham Book" charset="0"/>
                <a:ea typeface="MS PGothic" panose="020B0600070205080204" pitchFamily="34" charset="-128"/>
              </a:defRPr>
            </a:lvl5pPr>
            <a:lvl6pPr marL="2438400" indent="-215900" defTabSz="912813"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895600" indent="-215900" defTabSz="912813"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352800" indent="-215900" defTabSz="912813"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10000" indent="-215900" defTabSz="912813"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fld id="{F7E28970-D757-42BB-8177-1E7C2B535FCC}" type="slidenum">
              <a:rPr lang="de-AT" altLang="de-DE">
                <a:latin typeface="Calibri" panose="020F0502020204030204" pitchFamily="34" charset="0"/>
              </a:rPr>
              <a:pPr/>
              <a:t>15</a:t>
            </a:fld>
            <a:endParaRPr lang="de-AT" altLang="de-DE">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525A7F15-8ABE-4AC6-AC23-0820AEEC84DC}"/>
              </a:ext>
            </a:extLst>
          </p:cNvPr>
          <p:cNvSpPr>
            <a:spLocks noGrp="1"/>
          </p:cNvSpPr>
          <p:nvPr>
            <p:ph type="body" idx="1"/>
          </p:nvPr>
        </p:nvSpPr>
        <p:spPr/>
        <p:txBody>
          <a:bodyPr/>
          <a:lstStyle/>
          <a:p>
            <a:r>
              <a:rPr lang="de-AT" dirty="0"/>
              <a:t>Das Gewicht nicht nur der klassischen Verteidigung, sondern vor allem auch die Bedeutung der Präventivberatung wird damit deutlich. </a:t>
            </a:r>
          </a:p>
          <a:p>
            <a:endParaRPr lang="de-AT" dirty="0"/>
          </a:p>
          <a:p>
            <a:r>
              <a:rPr lang="de-AT" dirty="0"/>
              <a:t>Was aber auch deutlich wird, sind zwei weitere Punkte:</a:t>
            </a:r>
          </a:p>
          <a:p>
            <a:endParaRPr lang="de-AT" dirty="0"/>
          </a:p>
          <a:p>
            <a:r>
              <a:rPr lang="de-AT" dirty="0"/>
              <a:t>Erstens legt zumindest der Gesetzeswortlaut nahe, das die Anforderungen an ein als Verteidigungsargument dienendes Nachtatverhalt höher sind: Gefordert werden, ist das Kind einmal in den Brunnen gefallen, gab es also keine </a:t>
            </a:r>
            <a:r>
              <a:rPr lang="de-AT" dirty="0" err="1"/>
              <a:t>Compliancemaßnahmen</a:t>
            </a:r>
            <a:r>
              <a:rPr lang="de-AT" dirty="0"/>
              <a:t> vorab oder hat die Anlasstat, dem Anschein nach, gezeigt, diese seien nicht effektiv (ob das stimmt ist, ist eine andere Frage), so werden jetzt „wesentliche“ Schritte zur zukünftigen Verhinderung ähnlicher Taten gefordert. </a:t>
            </a:r>
          </a:p>
          <a:p>
            <a:endParaRPr lang="de-AT" dirty="0"/>
          </a:p>
          <a:p>
            <a:r>
              <a:rPr lang="de-AT" dirty="0"/>
              <a:t>Kurz gesagt: Nach einer Anlasstat scheint es also teurer zu werden.</a:t>
            </a:r>
          </a:p>
          <a:p>
            <a:endParaRPr lang="de-AT" dirty="0"/>
          </a:p>
          <a:p>
            <a:r>
              <a:rPr lang="de-AT" dirty="0"/>
              <a:t>Ein zweiter Punkt: Nachtatmaßnahmen können selbstverständlich nicht nur seitens des Verbandes aus eigenem Antrieb gesetzt, seitens der Verteidigung den Strafverfolgungsbehörden gegenüber gesetzt, sondern auch von diesen als diversionelle Weisungen oder Bewährungsauflagen gefordert werden.</a:t>
            </a:r>
          </a:p>
          <a:p>
            <a:endParaRPr lang="de-AT" dirty="0"/>
          </a:p>
          <a:p>
            <a:endParaRPr lang="de-A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BB3E9-9D90-4A2E-BEA4-D590215A431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9175685-F98B-4E7C-81EF-3D364B16B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D34B959-FF4A-4CD7-A076-1C94C029C526}"/>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5" name="Fußzeilenplatzhalter 4">
            <a:extLst>
              <a:ext uri="{FF2B5EF4-FFF2-40B4-BE49-F238E27FC236}">
                <a16:creationId xmlns:a16="http://schemas.microsoft.com/office/drawing/2014/main" id="{F12DABD3-DD87-4B4B-986E-9ABFAFFFF3A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1F2AC20-D204-4757-B94B-1828BDF0D418}"/>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105758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1D73A-7433-43D3-B37C-4AEA94F10F2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69CC27A-CF7F-47B7-9153-A79AA5C288D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DCC4040-E257-4F35-AD05-5EC95D78737B}"/>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5" name="Fußzeilenplatzhalter 4">
            <a:extLst>
              <a:ext uri="{FF2B5EF4-FFF2-40B4-BE49-F238E27FC236}">
                <a16:creationId xmlns:a16="http://schemas.microsoft.com/office/drawing/2014/main" id="{6A5FBF26-FD75-4EB3-8B2E-0C7F0BCE8F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94CB99-D7B5-4AE7-BA31-58E2B4FCEF0B}"/>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381318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4D1AC8E-965A-4C3C-91A7-0AFDABDE985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D93C272-7A14-492C-BF06-D2EE8BC68E2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8EFE90-A549-4686-8E92-DDFF61CA47EC}"/>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5" name="Fußzeilenplatzhalter 4">
            <a:extLst>
              <a:ext uri="{FF2B5EF4-FFF2-40B4-BE49-F238E27FC236}">
                <a16:creationId xmlns:a16="http://schemas.microsoft.com/office/drawing/2014/main" id="{0271E9AA-5B24-4DB3-A5B7-6664BF18A2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DEDDE6-7197-4E60-BC28-FDAD86D22F8A}"/>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18111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folie">
    <p:spTree>
      <p:nvGrpSpPr>
        <p:cNvPr id="1" name=""/>
        <p:cNvGrpSpPr/>
        <p:nvPr/>
      </p:nvGrpSpPr>
      <p:grpSpPr>
        <a:xfrm>
          <a:off x="0" y="0"/>
          <a:ext cx="0" cy="0"/>
          <a:chOff x="0" y="0"/>
          <a:chExt cx="0" cy="0"/>
        </a:xfrm>
      </p:grpSpPr>
      <p:sp>
        <p:nvSpPr>
          <p:cNvPr id="6" name="Textplatzhalter 5"/>
          <p:cNvSpPr>
            <a:spLocks noGrp="1"/>
          </p:cNvSpPr>
          <p:nvPr>
            <p:ph type="body" sz="quarter" idx="25"/>
          </p:nvPr>
        </p:nvSpPr>
        <p:spPr>
          <a:xfrm>
            <a:off x="859366" y="5927412"/>
            <a:ext cx="10296781" cy="278127"/>
          </a:xfrm>
        </p:spPr>
        <p:txBody>
          <a:bodyPr anchor="b">
            <a:noAutofit/>
          </a:bodyPr>
          <a:lstStyle>
            <a:lvl1pPr marL="0" indent="0">
              <a:lnSpc>
                <a:spcPts val="1000"/>
              </a:lnSpc>
              <a:buNone/>
              <a:defRPr sz="750" b="0">
                <a:latin typeface="Gotham Book" pitchFamily="50" charset="0"/>
              </a:defRPr>
            </a:lvl1pPr>
            <a:lvl2pPr marL="198000" indent="0">
              <a:lnSpc>
                <a:spcPts val="1000"/>
              </a:lnSpc>
              <a:buNone/>
              <a:defRPr sz="750"/>
            </a:lvl2pPr>
            <a:lvl3pPr marL="396000" indent="0">
              <a:lnSpc>
                <a:spcPts val="1000"/>
              </a:lnSpc>
              <a:buNone/>
              <a:defRPr sz="750"/>
            </a:lvl3pPr>
            <a:lvl4pPr marL="594000" indent="0">
              <a:lnSpc>
                <a:spcPts val="1000"/>
              </a:lnSpc>
              <a:buNone/>
              <a:defRPr sz="750"/>
            </a:lvl4pPr>
            <a:lvl5pPr marL="792000" indent="0">
              <a:lnSpc>
                <a:spcPts val="1000"/>
              </a:lnSpc>
              <a:buNone/>
              <a:defRPr sz="750"/>
            </a:lvl5pPr>
          </a:lstStyle>
          <a:p>
            <a:pPr lvl="0"/>
            <a:r>
              <a:rPr lang="de-DE"/>
              <a:t>Textmasterformat bearbeiten</a:t>
            </a:r>
          </a:p>
        </p:txBody>
      </p:sp>
      <p:sp>
        <p:nvSpPr>
          <p:cNvPr id="4" name="Textplatzhalter 3"/>
          <p:cNvSpPr>
            <a:spLocks noGrp="1"/>
          </p:cNvSpPr>
          <p:nvPr>
            <p:ph type="body" sz="quarter" idx="24"/>
          </p:nvPr>
        </p:nvSpPr>
        <p:spPr>
          <a:xfrm>
            <a:off x="859365" y="1684338"/>
            <a:ext cx="10464000" cy="4521200"/>
          </a:xfrm>
        </p:spPr>
        <p:txBody>
          <a:bodyPr/>
          <a:lstStyle>
            <a:lvl1pPr>
              <a:buClrTx/>
              <a:defRPr/>
            </a:lvl1pPr>
            <a:lvl2pPr>
              <a:buClrTx/>
              <a:defRPr/>
            </a:lvl2pPr>
            <a:lvl3pPr>
              <a:buClrTx/>
              <a:defRPr/>
            </a:lvl3pPr>
            <a:lvl4pPr>
              <a:buClrTx/>
              <a:defRPr/>
            </a:lvl4pPr>
            <a:lvl5pPr>
              <a:buClrTx/>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Bildplatzhalter 7"/>
          <p:cNvSpPr>
            <a:spLocks noGrp="1"/>
          </p:cNvSpPr>
          <p:nvPr>
            <p:ph type="pic" sz="quarter" idx="14"/>
          </p:nvPr>
        </p:nvSpPr>
        <p:spPr>
          <a:xfrm>
            <a:off x="2177433" y="6255886"/>
            <a:ext cx="1017600" cy="352800"/>
          </a:xfrm>
        </p:spPr>
        <p:txBody>
          <a:bodyPr rtlCol="0">
            <a:noAutofit/>
          </a:bodyPr>
          <a:lstStyle>
            <a:lvl1pPr marL="0" indent="0">
              <a:buNone/>
              <a:defRPr sz="800" baseline="0"/>
            </a:lvl1pPr>
          </a:lstStyle>
          <a:p>
            <a:pPr lvl="0"/>
            <a:r>
              <a:rPr lang="de-DE" noProof="0">
                <a:sym typeface="Webdings" panose="05030102010509060703" pitchFamily="18" charset="2"/>
              </a:rPr>
              <a:t>Bild durch Klicken auf Symbol hinzufügen</a:t>
            </a:r>
            <a:endParaRPr lang="de-AT" noProof="0" dirty="0">
              <a:sym typeface="Webdings" panose="05030102010509060703" pitchFamily="18" charset="2"/>
            </a:endParaRPr>
          </a:p>
        </p:txBody>
      </p:sp>
      <p:sp>
        <p:nvSpPr>
          <p:cNvPr id="3" name="Titel 2"/>
          <p:cNvSpPr>
            <a:spLocks noGrp="1"/>
          </p:cNvSpPr>
          <p:nvPr>
            <p:ph type="title"/>
          </p:nvPr>
        </p:nvSpPr>
        <p:spPr/>
        <p:txBody>
          <a:bodyPr/>
          <a:lstStyle>
            <a:lvl1pPr>
              <a:defRPr/>
            </a:lvl1pPr>
          </a:lstStyle>
          <a:p>
            <a:r>
              <a:rPr lang="de-DE"/>
              <a:t>Titelmasterformat durch Klicken bearbeiten</a:t>
            </a:r>
            <a:endParaRPr lang="de-AT" dirty="0"/>
          </a:p>
        </p:txBody>
      </p:sp>
      <p:sp>
        <p:nvSpPr>
          <p:cNvPr id="7" name="Date Placeholder 3">
            <a:extLst>
              <a:ext uri="{FF2B5EF4-FFF2-40B4-BE49-F238E27FC236}">
                <a16:creationId xmlns:a16="http://schemas.microsoft.com/office/drawing/2014/main" id="{5F112A4F-E26A-4D10-9212-720F2D711A22}"/>
              </a:ext>
            </a:extLst>
          </p:cNvPr>
          <p:cNvSpPr>
            <a:spLocks noGrp="1"/>
          </p:cNvSpPr>
          <p:nvPr>
            <p:ph type="dt" sz="half" idx="26"/>
          </p:nvPr>
        </p:nvSpPr>
        <p:spPr/>
        <p:txBody>
          <a:bodyPr/>
          <a:lstStyle>
            <a:lvl1pPr>
              <a:defRPr/>
            </a:lvl1pPr>
          </a:lstStyle>
          <a:p>
            <a:pPr>
              <a:defRPr/>
            </a:pPr>
            <a:endParaRPr lang="de-AT" altLang="de-DE"/>
          </a:p>
        </p:txBody>
      </p:sp>
      <p:sp>
        <p:nvSpPr>
          <p:cNvPr id="8" name="Footer Placeholder 4">
            <a:extLst>
              <a:ext uri="{FF2B5EF4-FFF2-40B4-BE49-F238E27FC236}">
                <a16:creationId xmlns:a16="http://schemas.microsoft.com/office/drawing/2014/main" id="{EC705FC7-399B-4D86-9694-34C3EC09017E}"/>
              </a:ext>
            </a:extLst>
          </p:cNvPr>
          <p:cNvSpPr>
            <a:spLocks noGrp="1"/>
          </p:cNvSpPr>
          <p:nvPr>
            <p:ph type="ftr" sz="quarter" idx="27"/>
          </p:nvPr>
        </p:nvSpPr>
        <p:spPr/>
        <p:txBody>
          <a:bodyPr/>
          <a:lstStyle>
            <a:lvl1pPr>
              <a:defRPr/>
            </a:lvl1pPr>
          </a:lstStyle>
          <a:p>
            <a:pPr>
              <a:defRPr/>
            </a:pPr>
            <a:r>
              <a:rPr lang="de-DE"/>
              <a:t>13.12.2019</a:t>
            </a:r>
            <a:endParaRPr lang="de-AT"/>
          </a:p>
        </p:txBody>
      </p:sp>
      <p:sp>
        <p:nvSpPr>
          <p:cNvPr id="9" name="Slide Number Placeholder 5">
            <a:extLst>
              <a:ext uri="{FF2B5EF4-FFF2-40B4-BE49-F238E27FC236}">
                <a16:creationId xmlns:a16="http://schemas.microsoft.com/office/drawing/2014/main" id="{B97B2340-743B-4951-AABF-F8BE3C104A65}"/>
              </a:ext>
            </a:extLst>
          </p:cNvPr>
          <p:cNvSpPr>
            <a:spLocks noGrp="1"/>
          </p:cNvSpPr>
          <p:nvPr>
            <p:ph type="sldNum" sz="quarter" idx="28"/>
          </p:nvPr>
        </p:nvSpPr>
        <p:spPr/>
        <p:txBody>
          <a:bodyPr/>
          <a:lstStyle>
            <a:lvl1pPr>
              <a:defRPr/>
            </a:lvl1pPr>
          </a:lstStyle>
          <a:p>
            <a:fld id="{F61DC6BE-D9CA-470E-A576-41DBAF8292F9}" type="slidenum">
              <a:rPr lang="de-AT" altLang="de-DE"/>
              <a:pPr/>
              <a:t>‹Nr.›</a:t>
            </a:fld>
            <a:endParaRPr lang="de-AT" altLang="de-DE"/>
          </a:p>
        </p:txBody>
      </p:sp>
    </p:spTree>
    <p:extLst>
      <p:ext uri="{BB962C8B-B14F-4D97-AF65-F5344CB8AC3E}">
        <p14:creationId xmlns:p14="http://schemas.microsoft.com/office/powerpoint/2010/main" val="69268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de-DE"/>
              <a:t>Mastertitelformat bearbeiten</a:t>
            </a:r>
            <a:endParaRPr lang="en-US" dirty="0"/>
          </a:p>
        </p:txBody>
      </p:sp>
      <p:sp>
        <p:nvSpPr>
          <p:cNvPr id="3" name="Content Placeholder 2"/>
          <p:cNvSpPr>
            <a:spLocks noGrp="1"/>
          </p:cNvSpPr>
          <p:nvPr>
            <p:ph idx="1"/>
          </p:nvPr>
        </p:nvSpPr>
        <p:spPr>
          <a:xfrm>
            <a:off x="608703" y="1621586"/>
            <a:ext cx="10857008" cy="4516749"/>
          </a:xfrm>
        </p:spPr>
        <p:txBody>
          <a:bodyPr/>
          <a:lstStyle>
            <a:lvl1pPr>
              <a:defRPr/>
            </a:lvl1pPr>
            <a:lvl2pPr>
              <a:defRPr/>
            </a:lvl2pPr>
            <a:lvl3pPr>
              <a:defRPr baseline="0"/>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extplatzhalter 5"/>
          <p:cNvSpPr>
            <a:spLocks noGrp="1"/>
          </p:cNvSpPr>
          <p:nvPr>
            <p:ph type="body" sz="quarter" idx="25"/>
          </p:nvPr>
        </p:nvSpPr>
        <p:spPr>
          <a:xfrm>
            <a:off x="608703" y="5858822"/>
            <a:ext cx="10857007" cy="278127"/>
          </a:xfrm>
        </p:spPr>
        <p:txBody>
          <a:bodyPr anchor="b">
            <a:noAutofit/>
          </a:bodyPr>
          <a:lstStyle>
            <a:lvl1pPr marL="0" indent="0">
              <a:lnSpc>
                <a:spcPct val="83000"/>
              </a:lnSpc>
              <a:buNone/>
              <a:defRPr sz="600" b="0">
                <a:latin typeface="+mn-lt"/>
              </a:defRPr>
            </a:lvl1pPr>
            <a:lvl2pPr marL="148500" indent="0">
              <a:lnSpc>
                <a:spcPts val="750"/>
              </a:lnSpc>
              <a:buNone/>
              <a:defRPr sz="563"/>
            </a:lvl2pPr>
            <a:lvl3pPr marL="297000" indent="0">
              <a:lnSpc>
                <a:spcPts val="750"/>
              </a:lnSpc>
              <a:buNone/>
              <a:defRPr sz="563"/>
            </a:lvl3pPr>
            <a:lvl4pPr marL="445500" indent="0">
              <a:lnSpc>
                <a:spcPts val="750"/>
              </a:lnSpc>
              <a:buNone/>
              <a:defRPr sz="563"/>
            </a:lvl4pPr>
            <a:lvl5pPr marL="594000" indent="0">
              <a:lnSpc>
                <a:spcPts val="750"/>
              </a:lnSpc>
              <a:buNone/>
              <a:defRPr sz="563"/>
            </a:lvl5pPr>
          </a:lstStyle>
          <a:p>
            <a:pPr lvl="0"/>
            <a:r>
              <a:rPr lang="de-DE" noProof="0"/>
              <a:t>Mastertextformat bearbeiten</a:t>
            </a:r>
          </a:p>
        </p:txBody>
      </p:sp>
      <p:sp>
        <p:nvSpPr>
          <p:cNvPr id="12" name="Bildplatzhalter 8"/>
          <p:cNvSpPr>
            <a:spLocks noGrp="1"/>
          </p:cNvSpPr>
          <p:nvPr>
            <p:ph type="pic" sz="quarter" idx="14"/>
          </p:nvPr>
        </p:nvSpPr>
        <p:spPr>
          <a:xfrm>
            <a:off x="1648303" y="6278219"/>
            <a:ext cx="756000" cy="313609"/>
          </a:xfrm>
        </p:spPr>
        <p:txBody>
          <a:bodyPr lIns="36000" tIns="72000">
            <a:noAutofit/>
          </a:bodyPr>
          <a:lstStyle>
            <a:lvl1pPr marL="0" indent="0">
              <a:lnSpc>
                <a:spcPts val="675"/>
              </a:lnSpc>
              <a:spcBef>
                <a:spcPts val="0"/>
              </a:spcBef>
              <a:buNone/>
              <a:defRPr sz="600" baseline="0"/>
            </a:lvl1pPr>
          </a:lstStyle>
          <a:p>
            <a:pPr lvl="0"/>
            <a:r>
              <a:rPr lang="de-DE" noProof="0">
                <a:sym typeface="Webdings" panose="05030102010509060703" pitchFamily="18" charset="2"/>
              </a:rPr>
              <a:t>Bild durch Klicken auf Symbol hinzufügen</a:t>
            </a:r>
            <a:endParaRPr lang="de-AT" noProof="0" dirty="0">
              <a:sym typeface="Webdings" panose="05030102010509060703" pitchFamily="18" charset="2"/>
            </a:endParaRPr>
          </a:p>
        </p:txBody>
      </p:sp>
      <p:sp>
        <p:nvSpPr>
          <p:cNvPr id="6" name="Datumsplatzhalter 3">
            <a:extLst>
              <a:ext uri="{FF2B5EF4-FFF2-40B4-BE49-F238E27FC236}">
                <a16:creationId xmlns:a16="http://schemas.microsoft.com/office/drawing/2014/main" id="{AD8B29DD-2795-4F75-9FB4-B428CA36B0A8}"/>
              </a:ext>
            </a:extLst>
          </p:cNvPr>
          <p:cNvSpPr>
            <a:spLocks noGrp="1"/>
          </p:cNvSpPr>
          <p:nvPr>
            <p:ph type="dt" sz="half" idx="26"/>
          </p:nvPr>
        </p:nvSpPr>
        <p:spPr/>
        <p:txBody>
          <a:bodyPr/>
          <a:lstStyle>
            <a:lvl1pPr>
              <a:defRPr/>
            </a:lvl1pPr>
          </a:lstStyle>
          <a:p>
            <a:pPr>
              <a:defRPr/>
            </a:pPr>
            <a:endParaRPr lang="en-US"/>
          </a:p>
        </p:txBody>
      </p:sp>
      <p:sp>
        <p:nvSpPr>
          <p:cNvPr id="7" name="Fußzeilenplatzhalter 4">
            <a:extLst>
              <a:ext uri="{FF2B5EF4-FFF2-40B4-BE49-F238E27FC236}">
                <a16:creationId xmlns:a16="http://schemas.microsoft.com/office/drawing/2014/main" id="{EA375172-5078-4224-B2D0-3E0645F75858}"/>
              </a:ext>
            </a:extLst>
          </p:cNvPr>
          <p:cNvSpPr>
            <a:spLocks noGrp="1"/>
          </p:cNvSpPr>
          <p:nvPr>
            <p:ph type="ftr" sz="quarter" idx="27"/>
          </p:nvPr>
        </p:nvSpPr>
        <p:spPr/>
        <p:txBody>
          <a:bodyPr/>
          <a:lstStyle>
            <a:lvl1pPr>
              <a:defRPr/>
            </a:lvl1pPr>
          </a:lstStyle>
          <a:p>
            <a:pPr>
              <a:defRPr/>
            </a:pPr>
            <a:r>
              <a:rPr lang="de-DE"/>
              <a:t>13.12.2019</a:t>
            </a:r>
            <a:endParaRPr lang="en-US"/>
          </a:p>
        </p:txBody>
      </p:sp>
      <p:sp>
        <p:nvSpPr>
          <p:cNvPr id="9" name="Foliennummernplatzhalter 5">
            <a:extLst>
              <a:ext uri="{FF2B5EF4-FFF2-40B4-BE49-F238E27FC236}">
                <a16:creationId xmlns:a16="http://schemas.microsoft.com/office/drawing/2014/main" id="{47206009-5FBD-4C5F-9930-717442DC02B1}"/>
              </a:ext>
            </a:extLst>
          </p:cNvPr>
          <p:cNvSpPr>
            <a:spLocks noGrp="1"/>
          </p:cNvSpPr>
          <p:nvPr>
            <p:ph type="sldNum" sz="quarter" idx="28"/>
          </p:nvPr>
        </p:nvSpPr>
        <p:spPr/>
        <p:txBody>
          <a:bodyPr/>
          <a:lstStyle>
            <a:lvl1pPr>
              <a:defRPr/>
            </a:lvl1pPr>
          </a:lstStyle>
          <a:p>
            <a:fld id="{8BA6EF35-F1EA-4536-A501-365FF1B56D5D}" type="slidenum">
              <a:rPr lang="en-US" altLang="de-DE"/>
              <a:pPr/>
              <a:t>‹Nr.›</a:t>
            </a:fld>
            <a:endParaRPr lang="en-US" altLang="de-DE"/>
          </a:p>
        </p:txBody>
      </p:sp>
    </p:spTree>
    <p:extLst>
      <p:ext uri="{BB962C8B-B14F-4D97-AF65-F5344CB8AC3E}">
        <p14:creationId xmlns:p14="http://schemas.microsoft.com/office/powerpoint/2010/main" val="4273114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el-Folie ohne Logo weiß">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7A0D028B-AE0E-4858-915D-8473642A16E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3767" y="3206750"/>
            <a:ext cx="2472267"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61908" y="1509415"/>
            <a:ext cx="8611200" cy="1843114"/>
          </a:xfrm>
        </p:spPr>
        <p:txBody>
          <a:bodyPr anchor="b"/>
          <a:lstStyle>
            <a:lvl1pPr>
              <a:lnSpc>
                <a:spcPts val="4500"/>
              </a:lnSpc>
              <a:defRPr sz="4500" b="1" cap="all" baseline="0">
                <a:latin typeface="Arial Black" panose="020B0A04020102020204" pitchFamily="34" charset="0"/>
              </a:defRPr>
            </a:lvl1pPr>
          </a:lstStyle>
          <a:p>
            <a:r>
              <a:rPr lang="de-DE"/>
              <a:t>Titelmasterformat durch Klicken bearbeiten</a:t>
            </a:r>
            <a:endParaRPr lang="de-AT" dirty="0"/>
          </a:p>
        </p:txBody>
      </p:sp>
      <p:sp>
        <p:nvSpPr>
          <p:cNvPr id="9" name="Textplatzhalter 8"/>
          <p:cNvSpPr>
            <a:spLocks noGrp="1"/>
          </p:cNvSpPr>
          <p:nvPr>
            <p:ph type="body" sz="quarter" idx="13"/>
          </p:nvPr>
        </p:nvSpPr>
        <p:spPr>
          <a:xfrm>
            <a:off x="867839" y="4855283"/>
            <a:ext cx="8612296" cy="1130300"/>
          </a:xfrm>
        </p:spPr>
        <p:txBody>
          <a:bodyPr/>
          <a:lstStyle>
            <a:lvl1pPr marL="0" indent="0">
              <a:spcBef>
                <a:spcPts val="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a:p>
            <a:pPr lvl="1"/>
            <a:r>
              <a:rPr lang="de-DE"/>
              <a:t>Zweite Ebene</a:t>
            </a:r>
          </a:p>
        </p:txBody>
      </p:sp>
    </p:spTree>
    <p:extLst>
      <p:ext uri="{BB962C8B-B14F-4D97-AF65-F5344CB8AC3E}">
        <p14:creationId xmlns:p14="http://schemas.microsoft.com/office/powerpoint/2010/main" val="48350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ergleich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a:t>Platz für</a:t>
            </a:r>
            <a:br>
              <a:rPr lang="de-DE" dirty="0"/>
            </a:br>
            <a:r>
              <a:rPr lang="de-DE" dirty="0" err="1"/>
              <a:t>titel</a:t>
            </a:r>
            <a:r>
              <a:rPr lang="de-DE" dirty="0"/>
              <a:t> und vergleich</a:t>
            </a:r>
            <a:endParaRPr lang="en-US" dirty="0"/>
          </a:p>
        </p:txBody>
      </p:sp>
      <p:sp>
        <p:nvSpPr>
          <p:cNvPr id="3" name="Content Placeholder 2"/>
          <p:cNvSpPr>
            <a:spLocks noGrp="1"/>
          </p:cNvSpPr>
          <p:nvPr>
            <p:ph sz="half" idx="1"/>
          </p:nvPr>
        </p:nvSpPr>
        <p:spPr>
          <a:xfrm>
            <a:off x="714851" y="1778400"/>
            <a:ext cx="5079736" cy="442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36100" y="1778400"/>
            <a:ext cx="5078400" cy="4428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8"/>
          <p:cNvSpPr>
            <a:spLocks noGrp="1"/>
          </p:cNvSpPr>
          <p:nvPr>
            <p:ph type="pic" sz="quarter" idx="13" hasCustomPrompt="1"/>
          </p:nvPr>
        </p:nvSpPr>
        <p:spPr>
          <a:xfrm>
            <a:off x="2065867" y="6356350"/>
            <a:ext cx="1017600" cy="352800"/>
          </a:xfrm>
        </p:spPr>
        <p:txBody>
          <a:bodyPr lIns="36000" tIns="72000" bIns="0">
            <a:noAutofit/>
          </a:bodyPr>
          <a:lstStyle>
            <a:lvl1pPr marL="0" indent="0">
              <a:lnSpc>
                <a:spcPts val="900"/>
              </a:lnSpc>
              <a:spcBef>
                <a:spcPts val="0"/>
              </a:spcBef>
              <a:buNone/>
              <a:defRPr sz="800" baseline="0"/>
            </a:lvl1pPr>
          </a:lstStyle>
          <a:p>
            <a:r>
              <a:rPr lang="de-AT" dirty="0"/>
              <a:t>Platz für ein Partnerlogo</a:t>
            </a:r>
          </a:p>
        </p:txBody>
      </p:sp>
      <p:sp>
        <p:nvSpPr>
          <p:cNvPr id="9" name="Datumsplatzhalter 8"/>
          <p:cNvSpPr>
            <a:spLocks noGrp="1"/>
          </p:cNvSpPr>
          <p:nvPr>
            <p:ph type="dt" sz="half" idx="14"/>
          </p:nvPr>
        </p:nvSpPr>
        <p:spPr/>
        <p:txBody>
          <a:bodyPr/>
          <a:lstStyle/>
          <a:p>
            <a:fld id="{4036507F-D8E3-4C41-948E-DCA01065EE5C}" type="datetime1">
              <a:rPr lang="de-DE" smtClean="0"/>
              <a:t>30.09.2020</a:t>
            </a:fld>
            <a:endParaRPr lang="en-US" dirty="0"/>
          </a:p>
        </p:txBody>
      </p:sp>
      <p:sp>
        <p:nvSpPr>
          <p:cNvPr id="10" name="Fußzeilenplatzhalter 9"/>
          <p:cNvSpPr>
            <a:spLocks noGrp="1"/>
          </p:cNvSpPr>
          <p:nvPr>
            <p:ph type="ftr" sz="quarter" idx="15"/>
          </p:nvPr>
        </p:nvSpPr>
        <p:spPr/>
        <p:txBody>
          <a:bodyPr/>
          <a:lstStyle/>
          <a:p>
            <a:r>
              <a:rPr lang="de-DE"/>
              <a:t>Diskussionsstand zum Unternehmensstrafrecht Richard Soyer</a:t>
            </a:r>
            <a:endParaRPr lang="en-US" dirty="0"/>
          </a:p>
        </p:txBody>
      </p:sp>
      <p:sp>
        <p:nvSpPr>
          <p:cNvPr id="11" name="Foliennummernplatzhalter 10"/>
          <p:cNvSpPr>
            <a:spLocks noGrp="1"/>
          </p:cNvSpPr>
          <p:nvPr>
            <p:ph type="sldNum" sz="quarter" idx="16"/>
          </p:nvPr>
        </p:nvSpPr>
        <p:spPr/>
        <p:txBody>
          <a:bodyPr/>
          <a:lstStyle/>
          <a:p>
            <a:fld id="{68F3185B-C653-42AE-8B74-FF214C291574}" type="slidenum">
              <a:rPr lang="en-US" smtClean="0"/>
              <a:pPr/>
              <a:t>‹Nr.›</a:t>
            </a:fld>
            <a:endParaRPr lang="en-US"/>
          </a:p>
        </p:txBody>
      </p:sp>
    </p:spTree>
    <p:extLst>
      <p:ext uri="{BB962C8B-B14F-4D97-AF65-F5344CB8AC3E}">
        <p14:creationId xmlns:p14="http://schemas.microsoft.com/office/powerpoint/2010/main" val="103890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5C673-2CF6-462A-91EC-813F4884DBA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934A788-9822-4511-A3B4-77ED8B041F1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8C92437-2576-492B-9B49-7BD3A802DB79}"/>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5" name="Fußzeilenplatzhalter 4">
            <a:extLst>
              <a:ext uri="{FF2B5EF4-FFF2-40B4-BE49-F238E27FC236}">
                <a16:creationId xmlns:a16="http://schemas.microsoft.com/office/drawing/2014/main" id="{75EFCEAA-E82B-4F0A-9A76-68E008CB1A6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D5F73B-3E50-4699-9B02-09C7BFF9E086}"/>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204381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11AC0-2979-4320-B3B0-1B7ECB6B1C0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C13B858-86E4-492A-9888-EA533222D2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F7899B6-64B0-4462-B0D2-C00A43ADC48E}"/>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5" name="Fußzeilenplatzhalter 4">
            <a:extLst>
              <a:ext uri="{FF2B5EF4-FFF2-40B4-BE49-F238E27FC236}">
                <a16:creationId xmlns:a16="http://schemas.microsoft.com/office/drawing/2014/main" id="{8B3D4269-5CFA-4409-83F6-E533BBBDC2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16B53FA-F9ED-46FF-ACFF-3092D5123E13}"/>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171258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2BCD9-D046-4829-8064-D49570D632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D0A999A-2876-464D-89CD-AED70E11070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45DCEBD-0047-4C66-81B4-BF9EE4D49BA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8950D12-3970-458C-A9A3-CB61FA63A80F}"/>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6" name="Fußzeilenplatzhalter 5">
            <a:extLst>
              <a:ext uri="{FF2B5EF4-FFF2-40B4-BE49-F238E27FC236}">
                <a16:creationId xmlns:a16="http://schemas.microsoft.com/office/drawing/2014/main" id="{704C05C8-CEEB-4B5B-993D-95EA4A24A93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2DBFF55-628F-4700-9FB4-67E2FBF97203}"/>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140555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B7576-5149-44EA-80DF-695D991234D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17628BB-8431-47A0-9071-048A5B8B7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6CAFC11-00C2-4E22-A7C9-9836F567FD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76B1F3C-7529-4951-AC9E-3D5E2F65D9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A108ED8-68C3-4659-A7C1-6E19C6A5750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5D51FE9-F3D3-4873-BD9C-3770DD78EA7F}"/>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8" name="Fußzeilenplatzhalter 7">
            <a:extLst>
              <a:ext uri="{FF2B5EF4-FFF2-40B4-BE49-F238E27FC236}">
                <a16:creationId xmlns:a16="http://schemas.microsoft.com/office/drawing/2014/main" id="{1A448B8A-A70D-4104-8436-0E18BB279C5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801ABA1A-375B-4CBB-9B5D-CCB2A876247A}"/>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23141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FC7FF-B2BF-43E7-8EFA-91260FBC710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EF14938-A56C-41B3-A865-89DB260A20E6}"/>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4" name="Fußzeilenplatzhalter 3">
            <a:extLst>
              <a:ext uri="{FF2B5EF4-FFF2-40B4-BE49-F238E27FC236}">
                <a16:creationId xmlns:a16="http://schemas.microsoft.com/office/drawing/2014/main" id="{E1D7CEC2-9475-42D1-8BEF-CE2A1B19DE2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2AD513C-5E40-436F-B9C4-430E52FE339B}"/>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421649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EE0A31E-E4B7-410B-ACE7-215C556F8F38}"/>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3" name="Fußzeilenplatzhalter 2">
            <a:extLst>
              <a:ext uri="{FF2B5EF4-FFF2-40B4-BE49-F238E27FC236}">
                <a16:creationId xmlns:a16="http://schemas.microsoft.com/office/drawing/2014/main" id="{A01F3374-CCED-4732-89F9-5CDDFA92F83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F774955-A791-4DF0-9E55-9F841DBE116A}"/>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153383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D2CC1-8FA0-4148-947C-D776C61593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4EBF72B-2A4A-4FCF-AF72-E38930ABFB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12296EB-11AA-4CA0-9F10-CC2FEF3C4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AB1A3F-AEC2-44EE-9C91-9D446B2D72B9}"/>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6" name="Fußzeilenplatzhalter 5">
            <a:extLst>
              <a:ext uri="{FF2B5EF4-FFF2-40B4-BE49-F238E27FC236}">
                <a16:creationId xmlns:a16="http://schemas.microsoft.com/office/drawing/2014/main" id="{093AC13E-F84D-449F-9136-DCC71BBA046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9F1DFBA-8DFD-454C-86AF-56A4D64F7BC5}"/>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284096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C2933-80AD-49CF-8987-EE6713729A4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617868F-7DA1-4C7C-8E78-C30FF8596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04573DC-7FAA-4C14-B745-E1FA0722B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9E7B3EF-AB46-485C-8A85-8695EA2A7569}"/>
              </a:ext>
            </a:extLst>
          </p:cNvPr>
          <p:cNvSpPr>
            <a:spLocks noGrp="1"/>
          </p:cNvSpPr>
          <p:nvPr>
            <p:ph type="dt" sz="half" idx="10"/>
          </p:nvPr>
        </p:nvSpPr>
        <p:spPr/>
        <p:txBody>
          <a:bodyPr/>
          <a:lstStyle/>
          <a:p>
            <a:fld id="{BF22D9D3-E401-4FD0-8F38-F1CA5DCFD8C3}" type="datetimeFigureOut">
              <a:rPr lang="de-DE" smtClean="0"/>
              <a:t>30.09.2020</a:t>
            </a:fld>
            <a:endParaRPr lang="de-DE"/>
          </a:p>
        </p:txBody>
      </p:sp>
      <p:sp>
        <p:nvSpPr>
          <p:cNvPr id="6" name="Fußzeilenplatzhalter 5">
            <a:extLst>
              <a:ext uri="{FF2B5EF4-FFF2-40B4-BE49-F238E27FC236}">
                <a16:creationId xmlns:a16="http://schemas.microsoft.com/office/drawing/2014/main" id="{1F379583-5534-41E9-AC93-82C2A66EEFA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3C08F3F-1EB9-4658-ADDF-98481F192EEB}"/>
              </a:ext>
            </a:extLst>
          </p:cNvPr>
          <p:cNvSpPr>
            <a:spLocks noGrp="1"/>
          </p:cNvSpPr>
          <p:nvPr>
            <p:ph type="sldNum" sz="quarter" idx="12"/>
          </p:nvPr>
        </p:nvSpPr>
        <p:spPr/>
        <p:txBody>
          <a:bodyPr/>
          <a:lstStyle/>
          <a:p>
            <a:fld id="{636297C1-605B-41B3-AABD-A57184F5932C}" type="slidenum">
              <a:rPr lang="de-DE" smtClean="0"/>
              <a:t>‹Nr.›</a:t>
            </a:fld>
            <a:endParaRPr lang="de-DE"/>
          </a:p>
        </p:txBody>
      </p:sp>
    </p:spTree>
    <p:extLst>
      <p:ext uri="{BB962C8B-B14F-4D97-AF65-F5344CB8AC3E}">
        <p14:creationId xmlns:p14="http://schemas.microsoft.com/office/powerpoint/2010/main" val="74800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26403F-7476-474C-B1A3-B61AECDD0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6059F91-E864-4664-9271-72627385C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451D5BE-4F58-46A6-9666-CCBA97A5F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2D9D3-E401-4FD0-8F38-F1CA5DCFD8C3}" type="datetimeFigureOut">
              <a:rPr lang="de-DE" smtClean="0"/>
              <a:t>30.09.2020</a:t>
            </a:fld>
            <a:endParaRPr lang="de-DE"/>
          </a:p>
        </p:txBody>
      </p:sp>
      <p:sp>
        <p:nvSpPr>
          <p:cNvPr id="5" name="Fußzeilenplatzhalter 4">
            <a:extLst>
              <a:ext uri="{FF2B5EF4-FFF2-40B4-BE49-F238E27FC236}">
                <a16:creationId xmlns:a16="http://schemas.microsoft.com/office/drawing/2014/main" id="{96CACDEE-B320-48A6-AB27-4A32F6DFA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BAE17A9-4005-4647-81B4-423679D3E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297C1-605B-41B3-AABD-A57184F5932C}" type="slidenum">
              <a:rPr lang="de-DE" smtClean="0"/>
              <a:t>‹Nr.›</a:t>
            </a:fld>
            <a:endParaRPr lang="de-DE"/>
          </a:p>
        </p:txBody>
      </p:sp>
    </p:spTree>
    <p:extLst>
      <p:ext uri="{BB962C8B-B14F-4D97-AF65-F5344CB8AC3E}">
        <p14:creationId xmlns:p14="http://schemas.microsoft.com/office/powerpoint/2010/main" val="2559963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mailto:karin.bruckmueller@jus.sfu.ac.at" TargetMode="External"/><Relationship Id="rId2" Type="http://schemas.openxmlformats.org/officeDocument/2006/relationships/hyperlink" Target="mailto:karin.bruckmueller@jku.at" TargetMode="External"/><Relationship Id="rId1" Type="http://schemas.openxmlformats.org/officeDocument/2006/relationships/slideLayout" Target="../slideLayouts/slideLayout2.xml"/><Relationship Id="rId5" Type="http://schemas.openxmlformats.org/officeDocument/2006/relationships/hyperlink" Target="mailto:mail.schumann@posteo.at" TargetMode="External"/><Relationship Id="rId4" Type="http://schemas.openxmlformats.org/officeDocument/2006/relationships/hyperlink" Target="mailto:stefan.schumann@jku.a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tiff"/><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DCA8279-467B-42B9-A666-B48471B2559D}"/>
              </a:ext>
            </a:extLst>
          </p:cNvPr>
          <p:cNvSpPr>
            <a:spLocks noGrp="1"/>
          </p:cNvSpPr>
          <p:nvPr>
            <p:ph type="title"/>
          </p:nvPr>
        </p:nvSpPr>
        <p:spPr>
          <a:xfrm>
            <a:off x="567268" y="1342411"/>
            <a:ext cx="8611200" cy="1843114"/>
          </a:xfrm>
        </p:spPr>
        <p:txBody>
          <a:bodyPr/>
          <a:lstStyle/>
          <a:p>
            <a:br>
              <a:rPr lang="de-DE" sz="2400" dirty="0"/>
            </a:br>
            <a:endParaRPr lang="de-AT" sz="2400" dirty="0"/>
          </a:p>
        </p:txBody>
      </p:sp>
      <p:sp>
        <p:nvSpPr>
          <p:cNvPr id="5" name="Textplatzhalter 4">
            <a:extLst>
              <a:ext uri="{FF2B5EF4-FFF2-40B4-BE49-F238E27FC236}">
                <a16:creationId xmlns:a16="http://schemas.microsoft.com/office/drawing/2014/main" id="{F5567069-4BE4-4AC6-A26B-EAADDA3A9F8A}"/>
              </a:ext>
            </a:extLst>
          </p:cNvPr>
          <p:cNvSpPr>
            <a:spLocks noGrp="1"/>
          </p:cNvSpPr>
          <p:nvPr>
            <p:ph type="body" sz="quarter" idx="13"/>
          </p:nvPr>
        </p:nvSpPr>
        <p:spPr>
          <a:xfrm>
            <a:off x="802644" y="4906038"/>
            <a:ext cx="8475976" cy="1843114"/>
          </a:xfrm>
        </p:spPr>
        <p:txBody>
          <a:bodyPr>
            <a:normAutofit fontScale="92500" lnSpcReduction="10000"/>
          </a:bodyPr>
          <a:lstStyle/>
          <a:p>
            <a:endParaRPr lang="de-AT" dirty="0"/>
          </a:p>
          <a:p>
            <a:r>
              <a:rPr lang="de-AT" b="1" i="1" dirty="0"/>
              <a:t>Karin Bruckmüller (</a:t>
            </a:r>
            <a:r>
              <a:rPr lang="de-AT" b="1" dirty="0"/>
              <a:t>JKU Linz/SFU Wien) </a:t>
            </a:r>
            <a:endParaRPr lang="de-AT" b="1" i="1" dirty="0"/>
          </a:p>
          <a:p>
            <a:r>
              <a:rPr lang="de-AT" b="1" i="1" dirty="0"/>
              <a:t>Stefan Schumann </a:t>
            </a:r>
            <a:r>
              <a:rPr lang="de-AT" b="1" dirty="0"/>
              <a:t>(JKU Linz, Rechtsanwalt/RAK München)</a:t>
            </a:r>
          </a:p>
          <a:p>
            <a:endParaRPr lang="de-AT" dirty="0"/>
          </a:p>
          <a:p>
            <a:r>
              <a:rPr lang="de-AT" dirty="0"/>
              <a:t>01.10.2020</a:t>
            </a:r>
          </a:p>
        </p:txBody>
      </p:sp>
      <p:pic>
        <p:nvPicPr>
          <p:cNvPr id="3" name="Grafik 2" descr="Ein Bild, das Text enthält.&#10;&#10;Automatisch generierte Beschreibung">
            <a:extLst>
              <a:ext uri="{FF2B5EF4-FFF2-40B4-BE49-F238E27FC236}">
                <a16:creationId xmlns:a16="http://schemas.microsoft.com/office/drawing/2014/main" id="{5FEE5CD6-337F-4639-8D3E-E7BD934A4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564" y="3862324"/>
            <a:ext cx="4721352" cy="819912"/>
          </a:xfrm>
          <a:prstGeom prst="rect">
            <a:avLst/>
          </a:prstGeom>
        </p:spPr>
      </p:pic>
      <p:pic>
        <p:nvPicPr>
          <p:cNvPr id="7" name="Picture 2">
            <a:extLst>
              <a:ext uri="{FF2B5EF4-FFF2-40B4-BE49-F238E27FC236}">
                <a16:creationId xmlns:a16="http://schemas.microsoft.com/office/drawing/2014/main" id="{CD992E64-9B4A-436D-A426-A2435D3087C9}"/>
              </a:ext>
            </a:extLst>
          </p:cNvPr>
          <p:cNvPicPr>
            <a:picLocks noChangeAspect="1" noChangeArrowheads="1"/>
          </p:cNvPicPr>
          <p:nvPr/>
        </p:nvPicPr>
        <p:blipFill>
          <a:blip r:embed="rId3" cstate="print"/>
          <a:srcRect/>
          <a:stretch>
            <a:fillRect/>
          </a:stretch>
        </p:blipFill>
        <p:spPr bwMode="auto">
          <a:xfrm>
            <a:off x="0" y="-152876"/>
            <a:ext cx="12192000" cy="3230679"/>
          </a:xfrm>
          <a:prstGeom prst="rect">
            <a:avLst/>
          </a:prstGeom>
          <a:noFill/>
          <a:ln w="9525">
            <a:noFill/>
            <a:miter lim="800000"/>
            <a:headEnd/>
            <a:tailEnd/>
          </a:ln>
        </p:spPr>
      </p:pic>
      <p:sp>
        <p:nvSpPr>
          <p:cNvPr id="8" name="Textfeld 7">
            <a:extLst>
              <a:ext uri="{FF2B5EF4-FFF2-40B4-BE49-F238E27FC236}">
                <a16:creationId xmlns:a16="http://schemas.microsoft.com/office/drawing/2014/main" id="{4F51F635-A88A-4356-A5BE-267E6B4134B2}"/>
              </a:ext>
            </a:extLst>
          </p:cNvPr>
          <p:cNvSpPr txBox="1"/>
          <p:nvPr/>
        </p:nvSpPr>
        <p:spPr>
          <a:xfrm>
            <a:off x="9579889" y="2970081"/>
            <a:ext cx="2364509" cy="215444"/>
          </a:xfrm>
          <a:prstGeom prst="rect">
            <a:avLst/>
          </a:prstGeom>
          <a:noFill/>
        </p:spPr>
        <p:txBody>
          <a:bodyPr wrap="square" rtlCol="0">
            <a:spAutoFit/>
          </a:bodyPr>
          <a:lstStyle/>
          <a:p>
            <a:pPr algn="r"/>
            <a:r>
              <a:rPr lang="de-DE" sz="800" dirty="0">
                <a:solidFill>
                  <a:schemeClr val="bg1">
                    <a:lumMod val="65000"/>
                  </a:schemeClr>
                </a:solidFill>
              </a:rPr>
              <a:t>© Daimler Benz AG</a:t>
            </a:r>
            <a:endParaRPr lang="de-AT" sz="800" dirty="0">
              <a:solidFill>
                <a:schemeClr val="bg1">
                  <a:lumMod val="65000"/>
                </a:schemeClr>
              </a:solidFill>
            </a:endParaRPr>
          </a:p>
        </p:txBody>
      </p:sp>
      <p:sp>
        <p:nvSpPr>
          <p:cNvPr id="21" name="Textfeld 20">
            <a:extLst>
              <a:ext uri="{FF2B5EF4-FFF2-40B4-BE49-F238E27FC236}">
                <a16:creationId xmlns:a16="http://schemas.microsoft.com/office/drawing/2014/main" id="{1BF361F0-D3A4-46BD-B1DD-EE068CD791A2}"/>
              </a:ext>
            </a:extLst>
          </p:cNvPr>
          <p:cNvSpPr txBox="1"/>
          <p:nvPr/>
        </p:nvSpPr>
        <p:spPr>
          <a:xfrm>
            <a:off x="165847" y="0"/>
            <a:ext cx="6136238" cy="2769989"/>
          </a:xfrm>
          <a:prstGeom prst="rect">
            <a:avLst/>
          </a:prstGeom>
          <a:noFill/>
        </p:spPr>
        <p:txBody>
          <a:bodyPr wrap="square">
            <a:spAutoFit/>
          </a:bodyPr>
          <a:lstStyle/>
          <a:p>
            <a:r>
              <a:rPr lang="en-GB" sz="5400" b="1" dirty="0">
                <a:solidFill>
                  <a:schemeClr val="accent1"/>
                </a:solidFill>
              </a:rPr>
              <a:t>Tech Meets Legal</a:t>
            </a:r>
          </a:p>
          <a:p>
            <a:endParaRPr lang="de-DE" sz="4000" b="1" dirty="0">
              <a:solidFill>
                <a:schemeClr val="accent1"/>
              </a:solidFill>
              <a:latin typeface="Arial" panose="020B0604020202020204" pitchFamily="34" charset="0"/>
              <a:cs typeface="Arial" panose="020B0604020202020204" pitchFamily="34" charset="0"/>
            </a:endParaRPr>
          </a:p>
          <a:p>
            <a:r>
              <a:rPr lang="de-DE" sz="4000" b="1" dirty="0">
                <a:solidFill>
                  <a:schemeClr val="accent1"/>
                </a:solidFill>
                <a:latin typeface="Arial" panose="020B0604020202020204" pitchFamily="34" charset="0"/>
                <a:cs typeface="Arial" panose="020B0604020202020204" pitchFamily="34" charset="0"/>
              </a:rPr>
              <a:t>Strafrecht und autonomes Fahren</a:t>
            </a:r>
          </a:p>
        </p:txBody>
      </p:sp>
    </p:spTree>
    <p:extLst>
      <p:ext uri="{BB962C8B-B14F-4D97-AF65-F5344CB8AC3E}">
        <p14:creationId xmlns:p14="http://schemas.microsoft.com/office/powerpoint/2010/main" val="366396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endParaRPr lang="de-AT" altLang="de-DE" dirty="0">
              <a:solidFill>
                <a:srgbClr val="000000"/>
              </a:solidFill>
            </a:endParaRPr>
          </a:p>
        </p:txBody>
      </p:sp>
      <p:sp>
        <p:nvSpPr>
          <p:cNvPr id="5" name="Foliennummernplatzhalter 5"/>
          <p:cNvSpPr>
            <a:spLocks noGrp="1"/>
          </p:cNvSpPr>
          <p:nvPr>
            <p:ph type="sldNum" sz="quarter" idx="12"/>
          </p:nvPr>
        </p:nvSpPr>
        <p:spPr/>
        <p:txBody>
          <a:bodyPr/>
          <a:lstStyle/>
          <a:p>
            <a:fld id="{6A34B505-71DC-4FD5-9193-133C63781572}" type="slidenum">
              <a:rPr lang="de-AT" altLang="de-DE">
                <a:solidFill>
                  <a:srgbClr val="000000"/>
                </a:solidFill>
              </a:rPr>
              <a:pPr/>
              <a:t>10</a:t>
            </a:fld>
            <a:endParaRPr lang="de-AT" altLang="de-DE">
              <a:solidFill>
                <a:srgbClr val="000000"/>
              </a:solidFill>
            </a:endParaRPr>
          </a:p>
        </p:txBody>
      </p:sp>
      <p:sp>
        <p:nvSpPr>
          <p:cNvPr id="4098" name="Rectangle 2"/>
          <p:cNvSpPr>
            <a:spLocks noGrp="1" noChangeArrowheads="1"/>
          </p:cNvSpPr>
          <p:nvPr>
            <p:ph type="title"/>
          </p:nvPr>
        </p:nvSpPr>
        <p:spPr>
          <a:xfrm>
            <a:off x="838200" y="556261"/>
            <a:ext cx="10515600" cy="839470"/>
          </a:xfrm>
        </p:spPr>
        <p:txBody>
          <a:bodyPr>
            <a:normAutofit fontScale="90000"/>
          </a:bodyPr>
          <a:lstStyle/>
          <a:p>
            <a:r>
              <a:rPr lang="de-DE" sz="3600" b="1" cap="none" dirty="0">
                <a:solidFill>
                  <a:schemeClr val="accent1"/>
                </a:solidFill>
                <a:latin typeface="Arial" panose="020B0604020202020204" pitchFamily="34" charset="0"/>
                <a:cs typeface="Arial" panose="020B0604020202020204" pitchFamily="34" charset="0"/>
              </a:rPr>
              <a:t>Fahrlässigkeit – Sorgfaltsmaßstab - </a:t>
            </a:r>
            <a:r>
              <a:rPr lang="de-DE" altLang="de-DE" sz="3600" b="1" dirty="0" err="1">
                <a:solidFill>
                  <a:schemeClr val="accent1"/>
                </a:solidFill>
                <a:latin typeface="Arial" panose="020B0604020202020204" pitchFamily="34" charset="0"/>
                <a:cs typeface="Arial" panose="020B0604020202020204" pitchFamily="34" charset="0"/>
              </a:rPr>
              <a:t>Maßfigur</a:t>
            </a:r>
            <a:br>
              <a:rPr lang="de-DE" altLang="de-DE" sz="4400" b="1" dirty="0">
                <a:solidFill>
                  <a:schemeClr val="accent1"/>
                </a:solidFill>
                <a:latin typeface="Arial" panose="020B0604020202020204" pitchFamily="34" charset="0"/>
                <a:cs typeface="Arial" panose="020B0604020202020204" pitchFamily="34" charset="0"/>
              </a:rPr>
            </a:br>
            <a:endParaRPr lang="de-AT" altLang="de-DE" dirty="0">
              <a:solidFill>
                <a:schemeClr val="accent1"/>
              </a:solidFill>
            </a:endParaRPr>
          </a:p>
        </p:txBody>
      </p:sp>
      <p:sp>
        <p:nvSpPr>
          <p:cNvPr id="4099" name="Rectangle 3"/>
          <p:cNvSpPr>
            <a:spLocks noGrp="1" noChangeArrowheads="1"/>
          </p:cNvSpPr>
          <p:nvPr>
            <p:ph type="body" idx="1"/>
          </p:nvPr>
        </p:nvSpPr>
        <p:spPr>
          <a:xfrm>
            <a:off x="838200" y="1270000"/>
            <a:ext cx="10515600" cy="5086350"/>
          </a:xfrm>
        </p:spPr>
        <p:txBody>
          <a:bodyPr>
            <a:normAutofit fontScale="85000" lnSpcReduction="10000"/>
          </a:bodyPr>
          <a:lstStyle/>
          <a:p>
            <a:pPr>
              <a:buFontTx/>
              <a:buNone/>
            </a:pPr>
            <a:endParaRPr lang="de-DE" altLang="de-DE" sz="3800" dirty="0">
              <a:latin typeface="Arial" panose="020B0604020202020204" pitchFamily="34" charset="0"/>
              <a:cs typeface="Arial" panose="020B0604020202020204" pitchFamily="34" charset="0"/>
            </a:endParaRPr>
          </a:p>
          <a:p>
            <a:pPr>
              <a:buFontTx/>
              <a:buNone/>
            </a:pPr>
            <a:r>
              <a:rPr lang="de-DE" altLang="de-DE" b="1" dirty="0">
                <a:latin typeface="Arial" panose="020B0604020202020204" pitchFamily="34" charset="0"/>
                <a:cs typeface="Arial" panose="020B0604020202020204" pitchFamily="34" charset="0"/>
              </a:rPr>
              <a:t>Wenn der einsichtige und  besonnene Mensch aus dem Verkehrskreis</a:t>
            </a:r>
          </a:p>
          <a:p>
            <a:pPr>
              <a:buFontTx/>
              <a:buNone/>
            </a:pPr>
            <a:r>
              <a:rPr lang="de-DE" altLang="de-DE" b="1" dirty="0">
                <a:latin typeface="Arial" panose="020B0604020202020204" pitchFamily="34" charset="0"/>
                <a:cs typeface="Arial" panose="020B0604020202020204" pitchFamily="34" charset="0"/>
              </a:rPr>
              <a:t>des Täters in der konkreten Situation ein anderes Verhalten als der</a:t>
            </a:r>
          </a:p>
          <a:p>
            <a:pPr>
              <a:buFontTx/>
              <a:buNone/>
            </a:pPr>
            <a:r>
              <a:rPr lang="de-DE" altLang="de-DE" b="1" dirty="0">
                <a:latin typeface="Arial" panose="020B0604020202020204" pitchFamily="34" charset="0"/>
                <a:cs typeface="Arial" panose="020B0604020202020204" pitchFamily="34" charset="0"/>
              </a:rPr>
              <a:t>Täter gesetzt hätte. </a:t>
            </a:r>
          </a:p>
          <a:p>
            <a:pPr>
              <a:buFontTx/>
              <a:buNone/>
            </a:pPr>
            <a:endParaRPr lang="de-DE" altLang="de-DE" sz="3300" dirty="0">
              <a:latin typeface="Arial" panose="020B0604020202020204" pitchFamily="34" charset="0"/>
              <a:cs typeface="Arial" panose="020B0604020202020204" pitchFamily="34" charset="0"/>
            </a:endParaRPr>
          </a:p>
          <a:p>
            <a:pPr>
              <a:buFontTx/>
              <a:buNone/>
            </a:pPr>
            <a:r>
              <a:rPr lang="de-DE" altLang="de-DE" dirty="0">
                <a:latin typeface="Arial" panose="020B0604020202020204" pitchFamily="34" charset="0"/>
                <a:cs typeface="Arial" panose="020B0604020202020204" pitchFamily="34" charset="0"/>
              </a:rPr>
              <a:t>CHANCE!</a:t>
            </a:r>
          </a:p>
          <a:p>
            <a:pPr>
              <a:buFontTx/>
              <a:buNone/>
            </a:pPr>
            <a:endParaRPr lang="de-DE" altLang="de-DE" dirty="0">
              <a:latin typeface="Arial" panose="020B0604020202020204" pitchFamily="34" charset="0"/>
              <a:cs typeface="Arial" panose="020B0604020202020204" pitchFamily="34" charset="0"/>
            </a:endParaRPr>
          </a:p>
          <a:p>
            <a:pPr marL="0" indent="0">
              <a:buNone/>
            </a:pPr>
            <a:r>
              <a:rPr lang="de-DE" altLang="de-DE" dirty="0">
                <a:latin typeface="Arial" panose="020B0604020202020204" pitchFamily="34" charset="0"/>
              </a:rPr>
              <a:t>Einsichtiger und besonnener Entwickler </a:t>
            </a:r>
          </a:p>
          <a:p>
            <a:r>
              <a:rPr lang="de-DE" altLang="de-DE" dirty="0">
                <a:latin typeface="Arial" panose="020B0604020202020204" pitchFamily="34" charset="0"/>
              </a:rPr>
              <a:t>implementiert StVO der Länder</a:t>
            </a:r>
          </a:p>
          <a:p>
            <a:r>
              <a:rPr lang="de-DE" altLang="de-DE" dirty="0">
                <a:latin typeface="Arial" panose="020B0604020202020204" pitchFamily="34" charset="0"/>
              </a:rPr>
              <a:t>wenn keine StVO, Hinweis, dass Fahrer übernehmen muss</a:t>
            </a:r>
          </a:p>
          <a:p>
            <a:r>
              <a:rPr lang="de-DE" altLang="de-DE" dirty="0">
                <a:latin typeface="Arial" panose="020B0604020202020204" pitchFamily="34" charset="0"/>
              </a:rPr>
              <a:t>gegebenenfalls auch Missachtung der StVO (aus </a:t>
            </a:r>
            <a:r>
              <a:rPr lang="de-DE" altLang="de-DE" dirty="0" err="1">
                <a:latin typeface="Arial" panose="020B0604020202020204" pitchFamily="34" charset="0"/>
              </a:rPr>
              <a:t>strafr</a:t>
            </a:r>
            <a:r>
              <a:rPr lang="de-DE" altLang="de-DE" dirty="0">
                <a:latin typeface="Arial" panose="020B0604020202020204" pitchFamily="34" charset="0"/>
              </a:rPr>
              <a:t>. Sicht, um Schade zu vermeiden)</a:t>
            </a:r>
          </a:p>
          <a:p>
            <a:endParaRPr lang="de-AT" altLang="de-DE" sz="2900" dirty="0">
              <a:latin typeface="Arial" panose="020B0604020202020204" pitchFamily="34" charset="0"/>
            </a:endParaRPr>
          </a:p>
          <a:p>
            <a:pPr>
              <a:buNone/>
            </a:pPr>
            <a:endParaRPr lang="de-DE" altLang="de-DE" dirty="0">
              <a:latin typeface="Arial" panose="020B0604020202020204" pitchFamily="34" charset="0"/>
            </a:endParaRPr>
          </a:p>
          <a:p>
            <a:pPr>
              <a:buFontTx/>
              <a:buNone/>
            </a:pPr>
            <a:endParaRPr lang="de-AT" altLang="de-DE" dirty="0"/>
          </a:p>
        </p:txBody>
      </p:sp>
    </p:spTree>
    <p:extLst>
      <p:ext uri="{BB962C8B-B14F-4D97-AF65-F5344CB8AC3E}">
        <p14:creationId xmlns:p14="http://schemas.microsoft.com/office/powerpoint/2010/main" val="362687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C0F9E0-8C0A-4852-8BC2-0AAEF5214E16}"/>
              </a:ext>
            </a:extLst>
          </p:cNvPr>
          <p:cNvSpPr>
            <a:spLocks noGrp="1"/>
          </p:cNvSpPr>
          <p:nvPr>
            <p:ph type="body" sz="quarter" idx="25"/>
          </p:nvPr>
        </p:nvSpPr>
        <p:spPr>
          <a:xfrm>
            <a:off x="2168525" y="5927726"/>
            <a:ext cx="7723188" cy="277813"/>
          </a:xfrm>
        </p:spPr>
        <p:txBody>
          <a:bodyPr/>
          <a:lstStyle/>
          <a:p>
            <a:pPr>
              <a:defRPr/>
            </a:pPr>
            <a:endParaRPr lang="de-AT"/>
          </a:p>
        </p:txBody>
      </p:sp>
      <p:sp>
        <p:nvSpPr>
          <p:cNvPr id="52227" name="Bildplatzhalter 3">
            <a:extLst>
              <a:ext uri="{FF2B5EF4-FFF2-40B4-BE49-F238E27FC236}">
                <a16:creationId xmlns:a16="http://schemas.microsoft.com/office/drawing/2014/main" id="{8B0C1921-C81A-4736-8CB3-0D3518172D16}"/>
              </a:ext>
            </a:extLst>
          </p:cNvPr>
          <p:cNvSpPr>
            <a:spLocks noGrp="1" noTextEdit="1"/>
          </p:cNvSpPr>
          <p:nvPr>
            <p:ph type="pic" sz="quarter" idx="14"/>
          </p:nvPr>
        </p:nvSpPr>
        <p:spPr>
          <a:xfrm>
            <a:off x="3157538" y="6256339"/>
            <a:ext cx="762000" cy="352425"/>
          </a:xfrm>
        </p:spPr>
      </p:sp>
      <p:sp>
        <p:nvSpPr>
          <p:cNvPr id="12" name="Ellipse 11">
            <a:extLst>
              <a:ext uri="{FF2B5EF4-FFF2-40B4-BE49-F238E27FC236}">
                <a16:creationId xmlns:a16="http://schemas.microsoft.com/office/drawing/2014/main" id="{2E524A1F-9783-430F-883E-852B14D54BCF}"/>
              </a:ext>
            </a:extLst>
          </p:cNvPr>
          <p:cNvSpPr/>
          <p:nvPr/>
        </p:nvSpPr>
        <p:spPr>
          <a:xfrm>
            <a:off x="1846263" y="1820863"/>
            <a:ext cx="136525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a:solidFill>
                <a:prstClr val="white"/>
              </a:solidFill>
              <a:latin typeface="Gotham Book"/>
            </a:endParaRPr>
          </a:p>
        </p:txBody>
      </p:sp>
      <p:sp>
        <p:nvSpPr>
          <p:cNvPr id="52229" name="Textfeld 12">
            <a:extLst>
              <a:ext uri="{FF2B5EF4-FFF2-40B4-BE49-F238E27FC236}">
                <a16:creationId xmlns:a16="http://schemas.microsoft.com/office/drawing/2014/main" id="{7E07C5D5-3859-457B-8CA4-4FDC1D9DF26B}"/>
              </a:ext>
            </a:extLst>
          </p:cNvPr>
          <p:cNvSpPr txBox="1">
            <a:spLocks noChangeArrowheads="1"/>
          </p:cNvSpPr>
          <p:nvPr/>
        </p:nvSpPr>
        <p:spPr bwMode="auto">
          <a:xfrm>
            <a:off x="1930401" y="1941514"/>
            <a:ext cx="1287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b="1">
                <a:solidFill>
                  <a:srgbClr val="000000"/>
                </a:solidFill>
              </a:rPr>
              <a:t>Schaden</a:t>
            </a:r>
          </a:p>
        </p:txBody>
      </p:sp>
      <p:sp>
        <p:nvSpPr>
          <p:cNvPr id="14" name="Ellipse 13">
            <a:extLst>
              <a:ext uri="{FF2B5EF4-FFF2-40B4-BE49-F238E27FC236}">
                <a16:creationId xmlns:a16="http://schemas.microsoft.com/office/drawing/2014/main" id="{9CFA9460-5853-4819-9EE6-D7CD5C662125}"/>
              </a:ext>
            </a:extLst>
          </p:cNvPr>
          <p:cNvSpPr/>
          <p:nvPr/>
        </p:nvSpPr>
        <p:spPr>
          <a:xfrm>
            <a:off x="4560888" y="1822450"/>
            <a:ext cx="136525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a:solidFill>
                <a:prstClr val="white"/>
              </a:solidFill>
              <a:latin typeface="Gotham Book"/>
            </a:endParaRPr>
          </a:p>
        </p:txBody>
      </p:sp>
      <p:sp>
        <p:nvSpPr>
          <p:cNvPr id="52231" name="Textfeld 14">
            <a:extLst>
              <a:ext uri="{FF2B5EF4-FFF2-40B4-BE49-F238E27FC236}">
                <a16:creationId xmlns:a16="http://schemas.microsoft.com/office/drawing/2014/main" id="{F56021A7-0350-4961-8AE8-250205D07D4A}"/>
              </a:ext>
            </a:extLst>
          </p:cNvPr>
          <p:cNvSpPr txBox="1">
            <a:spLocks noChangeArrowheads="1"/>
          </p:cNvSpPr>
          <p:nvPr/>
        </p:nvSpPr>
        <p:spPr bwMode="auto">
          <a:xfrm>
            <a:off x="4554538" y="1941514"/>
            <a:ext cx="1287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b="1">
                <a:solidFill>
                  <a:srgbClr val="000000"/>
                </a:solidFill>
              </a:rPr>
              <a:t>Verhalten</a:t>
            </a:r>
          </a:p>
        </p:txBody>
      </p:sp>
      <p:cxnSp>
        <p:nvCxnSpPr>
          <p:cNvPr id="17" name="Gerade Verbindung mit Pfeil 16">
            <a:extLst>
              <a:ext uri="{FF2B5EF4-FFF2-40B4-BE49-F238E27FC236}">
                <a16:creationId xmlns:a16="http://schemas.microsoft.com/office/drawing/2014/main" id="{3E3D7B20-7000-4B34-BA69-817C0C67AF78}"/>
              </a:ext>
            </a:extLst>
          </p:cNvPr>
          <p:cNvCxnSpPr/>
          <p:nvPr/>
        </p:nvCxnSpPr>
        <p:spPr>
          <a:xfrm flipH="1" flipV="1">
            <a:off x="3219450" y="2125664"/>
            <a:ext cx="1295400" cy="158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233" name="Textfeld 18">
            <a:extLst>
              <a:ext uri="{FF2B5EF4-FFF2-40B4-BE49-F238E27FC236}">
                <a16:creationId xmlns:a16="http://schemas.microsoft.com/office/drawing/2014/main" id="{BDE6D32C-59F5-4EFE-AD01-8F1693D467C9}"/>
              </a:ext>
            </a:extLst>
          </p:cNvPr>
          <p:cNvSpPr txBox="1">
            <a:spLocks noChangeArrowheads="1"/>
          </p:cNvSpPr>
          <p:nvPr/>
        </p:nvSpPr>
        <p:spPr bwMode="auto">
          <a:xfrm>
            <a:off x="3268664" y="2130425"/>
            <a:ext cx="1271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600" i="1">
                <a:solidFill>
                  <a:srgbClr val="000000"/>
                </a:solidFill>
              </a:rPr>
              <a:t>Kausalität</a:t>
            </a:r>
          </a:p>
        </p:txBody>
      </p:sp>
      <p:cxnSp>
        <p:nvCxnSpPr>
          <p:cNvPr id="21" name="Gerade Verbindung mit Pfeil 20">
            <a:extLst>
              <a:ext uri="{FF2B5EF4-FFF2-40B4-BE49-F238E27FC236}">
                <a16:creationId xmlns:a16="http://schemas.microsoft.com/office/drawing/2014/main" id="{3718E81F-7218-4284-BBA1-CB9DF2E67EBB}"/>
              </a:ext>
            </a:extLst>
          </p:cNvPr>
          <p:cNvCxnSpPr/>
          <p:nvPr/>
        </p:nvCxnSpPr>
        <p:spPr>
          <a:xfrm flipH="1">
            <a:off x="5954714" y="2130425"/>
            <a:ext cx="490537"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B16EE3DE-BBD0-4443-BE44-1BFBB86D76E0}"/>
              </a:ext>
            </a:extLst>
          </p:cNvPr>
          <p:cNvSpPr txBox="1"/>
          <p:nvPr/>
        </p:nvSpPr>
        <p:spPr>
          <a:xfrm>
            <a:off x="6519864" y="2006601"/>
            <a:ext cx="3902075" cy="1831975"/>
          </a:xfrm>
          <a:prstGeom prst="rect">
            <a:avLst/>
          </a:prstGeom>
          <a:noFill/>
        </p:spPr>
        <p:txBody>
          <a:bodyPr>
            <a:spAutoFit/>
          </a:bodyPr>
          <a:lstStyle/>
          <a:p>
            <a:pPr marL="250825" indent="-250825" eaLnBrk="0" fontAlgn="base" hangingPunct="0">
              <a:lnSpc>
                <a:spcPts val="2100"/>
              </a:lnSpc>
              <a:spcAft>
                <a:spcPts val="600"/>
              </a:spcAft>
              <a:buSzPct val="90000"/>
              <a:buFont typeface="Wingdings 2" panose="05020102010507070707" pitchFamily="18" charset="2"/>
              <a:buChar char=""/>
              <a:defRPr/>
            </a:pPr>
            <a:r>
              <a:rPr lang="de-AT" sz="1600" i="1" u="sng"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Objektiv sorgfaltspflichtwidrig</a:t>
            </a:r>
          </a:p>
          <a:p>
            <a:pPr marL="503238" lvl="1" indent="-250825" eaLnBrk="0" fontAlgn="base" hangingPunct="0">
              <a:spcBef>
                <a:spcPct val="0"/>
              </a:spcBef>
              <a:spcAft>
                <a:spcPts val="600"/>
              </a:spcAft>
              <a:buSzPct val="90000"/>
              <a:buFont typeface="Wingdings 2" panose="05020102010507070707" pitchFamily="18" charset="2"/>
              <a:buChar char=""/>
              <a:defRPr/>
            </a:pPr>
            <a:r>
              <a:rPr lang="de-AT" sz="1400" b="1" i="1" dirty="0">
                <a:solidFill>
                  <a:srgbClr val="C00000"/>
                </a:solidFill>
                <a:latin typeface="Arial Black" panose="020B0A04020102020204" pitchFamily="34" charset="0"/>
                <a:ea typeface="MS PGothic" panose="020B0600070205080204" pitchFamily="34" charset="-128"/>
                <a:cs typeface="Arial" panose="020B0604020202020204" pitchFamily="34" charset="0"/>
                <a:sym typeface="Webdings" panose="05030102010509060703" pitchFamily="18" charset="2"/>
              </a:rPr>
              <a:t>Wie ist die erforderliche Sorgfalt zu definieren?</a:t>
            </a:r>
          </a:p>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Bei objektiver </a:t>
            </a:r>
            <a:r>
              <a:rPr lang="de-AT" sz="1600" i="1" u="sng"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Vorhersehbarkeit</a:t>
            </a: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 und </a:t>
            </a:r>
            <a:r>
              <a:rPr lang="de-AT" sz="1600" i="1" u="sng"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Vermeidbarkeit</a:t>
            </a: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 des Schadenseintritts</a:t>
            </a:r>
          </a:p>
          <a:p>
            <a:pPr marL="503238" lvl="1" indent="-250825" eaLnBrk="0" fontAlgn="base" hangingPunct="0">
              <a:lnSpc>
                <a:spcPts val="2100"/>
              </a:lnSpc>
              <a:spcBef>
                <a:spcPct val="0"/>
              </a:spcBef>
              <a:spcAft>
                <a:spcPts val="600"/>
              </a:spcAft>
              <a:buSzPct val="90000"/>
              <a:buFont typeface="Wingdings 2" panose="05020102010507070707" pitchFamily="18" charset="2"/>
              <a:buChar char=""/>
              <a:defRPr/>
            </a:pPr>
            <a:r>
              <a:rPr lang="de-AT" sz="1400" b="1" i="1" dirty="0">
                <a:solidFill>
                  <a:srgbClr val="C00000"/>
                </a:solidFill>
                <a:latin typeface="Arial Black" panose="020B0A04020102020204" pitchFamily="34" charset="0"/>
                <a:ea typeface="MS PGothic" panose="020B0600070205080204" pitchFamily="34" charset="-128"/>
                <a:cs typeface="Arial" panose="020B0604020202020204" pitchFamily="34" charset="0"/>
                <a:sym typeface="Webdings" panose="05030102010509060703" pitchFamily="18" charset="2"/>
              </a:rPr>
              <a:t>Was ist vorhersehbar?</a:t>
            </a:r>
          </a:p>
        </p:txBody>
      </p:sp>
      <p:cxnSp>
        <p:nvCxnSpPr>
          <p:cNvPr id="35" name="Gerade Verbindung mit Pfeil 34">
            <a:extLst>
              <a:ext uri="{FF2B5EF4-FFF2-40B4-BE49-F238E27FC236}">
                <a16:creationId xmlns:a16="http://schemas.microsoft.com/office/drawing/2014/main" id="{01B1D3CC-DC94-43E7-968D-84B1402F96D5}"/>
              </a:ext>
            </a:extLst>
          </p:cNvPr>
          <p:cNvCxnSpPr/>
          <p:nvPr/>
        </p:nvCxnSpPr>
        <p:spPr>
          <a:xfrm flipH="1">
            <a:off x="6027739" y="4495800"/>
            <a:ext cx="492125"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A14DDF88-65D1-4218-9260-EE308AF16A58}"/>
              </a:ext>
            </a:extLst>
          </p:cNvPr>
          <p:cNvSpPr txBox="1"/>
          <p:nvPr/>
        </p:nvSpPr>
        <p:spPr>
          <a:xfrm>
            <a:off x="6519864" y="4314826"/>
            <a:ext cx="3902075" cy="348429"/>
          </a:xfrm>
          <a:prstGeom prst="rect">
            <a:avLst/>
          </a:prstGeom>
          <a:noFill/>
        </p:spPr>
        <p:txBody>
          <a:bodyPr>
            <a:spAutoFit/>
          </a:bodyPr>
          <a:lstStyle/>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Nicht ausnahmsweise gerechtfertigt</a:t>
            </a:r>
          </a:p>
        </p:txBody>
      </p:sp>
      <p:sp>
        <p:nvSpPr>
          <p:cNvPr id="39" name="Textfeld 38">
            <a:extLst>
              <a:ext uri="{FF2B5EF4-FFF2-40B4-BE49-F238E27FC236}">
                <a16:creationId xmlns:a16="http://schemas.microsoft.com/office/drawing/2014/main" id="{7719E98B-F135-490C-A221-5BD7873AEA8B}"/>
              </a:ext>
            </a:extLst>
          </p:cNvPr>
          <p:cNvSpPr txBox="1"/>
          <p:nvPr/>
        </p:nvSpPr>
        <p:spPr>
          <a:xfrm>
            <a:off x="6521451" y="4899025"/>
            <a:ext cx="3902075" cy="977900"/>
          </a:xfrm>
          <a:prstGeom prst="rect">
            <a:avLst/>
          </a:prstGeom>
          <a:noFill/>
        </p:spPr>
        <p:txBody>
          <a:bodyPr>
            <a:spAutoFit/>
          </a:bodyPr>
          <a:lstStyle/>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Subjektiv sorgfaltspflichtwidrig</a:t>
            </a:r>
            <a:endParaRPr lang="de-AT" sz="14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endParaRPr>
          </a:p>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Bei subjektiver Vorhersehbarkeit und Vermeidbarkeit des Schadenseintritts</a:t>
            </a:r>
            <a:endParaRPr lang="de-AT" sz="1600" i="1" dirty="0">
              <a:solidFill>
                <a:srgbClr val="000000"/>
              </a:solidFill>
              <a:latin typeface="Gotham Book" charset="0"/>
              <a:ea typeface="MS PGothic" panose="020B0600070205080204" pitchFamily="34" charset="-128"/>
            </a:endParaRPr>
          </a:p>
        </p:txBody>
      </p:sp>
      <p:cxnSp>
        <p:nvCxnSpPr>
          <p:cNvPr id="40" name="Gerade Verbindung mit Pfeil 39">
            <a:extLst>
              <a:ext uri="{FF2B5EF4-FFF2-40B4-BE49-F238E27FC236}">
                <a16:creationId xmlns:a16="http://schemas.microsoft.com/office/drawing/2014/main" id="{B0777502-EB62-4E4D-9202-D805FF8D75E6}"/>
              </a:ext>
            </a:extLst>
          </p:cNvPr>
          <p:cNvCxnSpPr/>
          <p:nvPr/>
        </p:nvCxnSpPr>
        <p:spPr>
          <a:xfrm flipH="1">
            <a:off x="6032501" y="5087938"/>
            <a:ext cx="492125"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856DF0A2-C863-4408-9C72-015AD3D69A5B}"/>
              </a:ext>
            </a:extLst>
          </p:cNvPr>
          <p:cNvCxnSpPr/>
          <p:nvPr/>
        </p:nvCxnSpPr>
        <p:spPr>
          <a:xfrm>
            <a:off x="6088064" y="4175125"/>
            <a:ext cx="42497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AD29C45C-E592-4800-A300-2380AE403AA5}"/>
              </a:ext>
            </a:extLst>
          </p:cNvPr>
          <p:cNvCxnSpPr/>
          <p:nvPr/>
        </p:nvCxnSpPr>
        <p:spPr>
          <a:xfrm>
            <a:off x="6103939" y="4779963"/>
            <a:ext cx="4249737" cy="0"/>
          </a:xfrm>
          <a:prstGeom prst="line">
            <a:avLst/>
          </a:prstGeom>
        </p:spPr>
        <p:style>
          <a:lnRef idx="1">
            <a:schemeClr val="accent1"/>
          </a:lnRef>
          <a:fillRef idx="0">
            <a:schemeClr val="accent1"/>
          </a:fillRef>
          <a:effectRef idx="0">
            <a:schemeClr val="accent1"/>
          </a:effectRef>
          <a:fontRef idx="minor">
            <a:schemeClr val="tx1"/>
          </a:fontRef>
        </p:style>
      </p:cxnSp>
      <p:sp>
        <p:nvSpPr>
          <p:cNvPr id="52242" name="Textfeld 43">
            <a:extLst>
              <a:ext uri="{FF2B5EF4-FFF2-40B4-BE49-F238E27FC236}">
                <a16:creationId xmlns:a16="http://schemas.microsoft.com/office/drawing/2014/main" id="{931EAD02-121A-483D-8310-83688075E844}"/>
              </a:ext>
            </a:extLst>
          </p:cNvPr>
          <p:cNvSpPr txBox="1">
            <a:spLocks noChangeArrowheads="1"/>
          </p:cNvSpPr>
          <p:nvPr/>
        </p:nvSpPr>
        <p:spPr bwMode="auto">
          <a:xfrm>
            <a:off x="4832350" y="4313238"/>
            <a:ext cx="1271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600" i="1">
                <a:solidFill>
                  <a:srgbClr val="000000"/>
                </a:solidFill>
              </a:rPr>
              <a:t>Objektives Unrecht</a:t>
            </a:r>
          </a:p>
        </p:txBody>
      </p:sp>
      <p:cxnSp>
        <p:nvCxnSpPr>
          <p:cNvPr id="45" name="Gerade Verbindung mit Pfeil 44">
            <a:extLst>
              <a:ext uri="{FF2B5EF4-FFF2-40B4-BE49-F238E27FC236}">
                <a16:creationId xmlns:a16="http://schemas.microsoft.com/office/drawing/2014/main" id="{83E92BF5-5138-4790-AD0E-9CCDC0966C8E}"/>
              </a:ext>
            </a:extLst>
          </p:cNvPr>
          <p:cNvCxnSpPr/>
          <p:nvPr/>
        </p:nvCxnSpPr>
        <p:spPr>
          <a:xfrm flipH="1" flipV="1">
            <a:off x="5519738" y="2443163"/>
            <a:ext cx="25400" cy="18462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244" name="Textfeld 47">
            <a:extLst>
              <a:ext uri="{FF2B5EF4-FFF2-40B4-BE49-F238E27FC236}">
                <a16:creationId xmlns:a16="http://schemas.microsoft.com/office/drawing/2014/main" id="{4EE0BA40-33F4-445E-9D93-C3D4F7D62489}"/>
              </a:ext>
            </a:extLst>
          </p:cNvPr>
          <p:cNvSpPr txBox="1">
            <a:spLocks noChangeArrowheads="1"/>
          </p:cNvSpPr>
          <p:nvPr/>
        </p:nvSpPr>
        <p:spPr bwMode="auto">
          <a:xfrm>
            <a:off x="4165600" y="4894263"/>
            <a:ext cx="149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600" i="1">
                <a:solidFill>
                  <a:srgbClr val="000000"/>
                </a:solidFill>
              </a:rPr>
              <a:t>Individuelle Schuld</a:t>
            </a:r>
          </a:p>
        </p:txBody>
      </p:sp>
      <p:cxnSp>
        <p:nvCxnSpPr>
          <p:cNvPr id="49" name="Gerade Verbindung mit Pfeil 48">
            <a:extLst>
              <a:ext uri="{FF2B5EF4-FFF2-40B4-BE49-F238E27FC236}">
                <a16:creationId xmlns:a16="http://schemas.microsoft.com/office/drawing/2014/main" id="{5E2FCC39-389E-4CFB-816C-C6A39D8F9DE2}"/>
              </a:ext>
            </a:extLst>
          </p:cNvPr>
          <p:cNvCxnSpPr/>
          <p:nvPr/>
        </p:nvCxnSpPr>
        <p:spPr>
          <a:xfrm flipH="1" flipV="1">
            <a:off x="4914901" y="2428875"/>
            <a:ext cx="11113" cy="25225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itel 4">
            <a:extLst>
              <a:ext uri="{FF2B5EF4-FFF2-40B4-BE49-F238E27FC236}">
                <a16:creationId xmlns:a16="http://schemas.microsoft.com/office/drawing/2014/main" id="{BECA3574-6BC6-453A-A4AA-2B98D78764DF}"/>
              </a:ext>
            </a:extLst>
          </p:cNvPr>
          <p:cNvSpPr txBox="1">
            <a:spLocks/>
          </p:cNvSpPr>
          <p:nvPr/>
        </p:nvSpPr>
        <p:spPr>
          <a:xfrm>
            <a:off x="1493520" y="757239"/>
            <a:ext cx="8538687" cy="895350"/>
          </a:xfrm>
          <a:prstGeom prst="rect">
            <a:avLst/>
          </a:prstGeom>
        </p:spPr>
        <p:txBody>
          <a:bodyPr lIns="0" tIns="72000" rIns="0" bIns="0"/>
          <a:lstStyle>
            <a:lvl1pPr algn="l" rtl="0" eaLnBrk="0" fontAlgn="base" hangingPunct="0">
              <a:lnSpc>
                <a:spcPts val="3000"/>
              </a:lnSpc>
              <a:spcBef>
                <a:spcPct val="0"/>
              </a:spcBef>
              <a:spcAft>
                <a:spcPct val="0"/>
              </a:spcAft>
              <a:defRPr sz="3100" kern="1200" cap="all">
                <a:solidFill>
                  <a:schemeClr val="tx1"/>
                </a:solidFill>
                <a:latin typeface="Arial Black" panose="020B0A04020102020204" pitchFamily="34" charset="0"/>
                <a:ea typeface="MS PGothic" pitchFamily="34" charset="-128"/>
                <a:cs typeface="MS PGothic" charset="0"/>
              </a:defRPr>
            </a:lvl1pPr>
            <a:lvl2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2pPr>
            <a:lvl3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3pPr>
            <a:lvl4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4pPr>
            <a:lvl5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5pPr>
            <a:lvl6pPr marL="457200" algn="l" rtl="0" fontAlgn="base">
              <a:lnSpc>
                <a:spcPts val="3000"/>
              </a:lnSpc>
              <a:spcBef>
                <a:spcPct val="0"/>
              </a:spcBef>
              <a:spcAft>
                <a:spcPct val="0"/>
              </a:spcAft>
              <a:defRPr sz="3100">
                <a:solidFill>
                  <a:schemeClr val="tx1"/>
                </a:solidFill>
                <a:latin typeface="Arial Black" pitchFamily="34" charset="0"/>
              </a:defRPr>
            </a:lvl6pPr>
            <a:lvl7pPr marL="914400" algn="l" rtl="0" fontAlgn="base">
              <a:lnSpc>
                <a:spcPts val="3000"/>
              </a:lnSpc>
              <a:spcBef>
                <a:spcPct val="0"/>
              </a:spcBef>
              <a:spcAft>
                <a:spcPct val="0"/>
              </a:spcAft>
              <a:defRPr sz="3100">
                <a:solidFill>
                  <a:schemeClr val="tx1"/>
                </a:solidFill>
                <a:latin typeface="Arial Black" pitchFamily="34" charset="0"/>
              </a:defRPr>
            </a:lvl7pPr>
            <a:lvl8pPr marL="1371600" algn="l" rtl="0" fontAlgn="base">
              <a:lnSpc>
                <a:spcPts val="3000"/>
              </a:lnSpc>
              <a:spcBef>
                <a:spcPct val="0"/>
              </a:spcBef>
              <a:spcAft>
                <a:spcPct val="0"/>
              </a:spcAft>
              <a:defRPr sz="3100">
                <a:solidFill>
                  <a:schemeClr val="tx1"/>
                </a:solidFill>
                <a:latin typeface="Arial Black" pitchFamily="34" charset="0"/>
              </a:defRPr>
            </a:lvl8pPr>
            <a:lvl9pPr marL="1828800" algn="l" rtl="0" fontAlgn="base">
              <a:lnSpc>
                <a:spcPts val="3000"/>
              </a:lnSpc>
              <a:spcBef>
                <a:spcPct val="0"/>
              </a:spcBef>
              <a:spcAft>
                <a:spcPct val="0"/>
              </a:spcAft>
              <a:defRPr sz="3100">
                <a:solidFill>
                  <a:schemeClr val="tx1"/>
                </a:solidFill>
                <a:latin typeface="Arial Black" pitchFamily="34" charset="0"/>
              </a:defRPr>
            </a:lvl9pPr>
          </a:lstStyle>
          <a:p>
            <a:pPr>
              <a:defRPr/>
            </a:pPr>
            <a:r>
              <a:rPr lang="de-DE" sz="3200" b="1" cap="none" dirty="0">
                <a:solidFill>
                  <a:schemeClr val="accent1"/>
                </a:solidFill>
                <a:latin typeface="Arial" panose="020B0604020202020204" pitchFamily="34" charset="0"/>
                <a:cs typeface="Arial" panose="020B0604020202020204" pitchFamily="34" charset="0"/>
              </a:rPr>
              <a:t>Fahrlässigkeit</a:t>
            </a:r>
            <a:endParaRPr lang="de-AT" sz="3200" cap="none" dirty="0">
              <a:solidFill>
                <a:schemeClr val="accent1"/>
              </a:solidFill>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C6F93D49-D8E7-4618-9C38-62315B7DCB58}"/>
              </a:ext>
            </a:extLst>
          </p:cNvPr>
          <p:cNvSpPr>
            <a:spLocks noGrp="1"/>
          </p:cNvSpPr>
          <p:nvPr>
            <p:ph type="ftr" sz="quarter" idx="27"/>
          </p:nvPr>
        </p:nvSpPr>
        <p:spPr/>
        <p:txBody>
          <a:bodyPr/>
          <a:lstStyle/>
          <a:p>
            <a:pPr algn="l">
              <a:defRPr/>
            </a:pPr>
            <a:endParaRPr lang="de-AT" sz="1000" b="1" dirty="0">
              <a:solidFill>
                <a:srgbClr val="000000"/>
              </a:solidFill>
              <a:latin typeface="Arial Black" panose="020B0A04020102020204" pitchFamily="34" charset="0"/>
            </a:endParaRPr>
          </a:p>
        </p:txBody>
      </p:sp>
      <p:sp>
        <p:nvSpPr>
          <p:cNvPr id="52248" name="Foliennummernplatzhalter 2">
            <a:extLst>
              <a:ext uri="{FF2B5EF4-FFF2-40B4-BE49-F238E27FC236}">
                <a16:creationId xmlns:a16="http://schemas.microsoft.com/office/drawing/2014/main" id="{F91FD5AC-2535-4DFB-96A9-76A1A7145A4D}"/>
              </a:ext>
            </a:extLst>
          </p:cNvPr>
          <p:cNvSpPr>
            <a:spLocks noGrp="1" noChangeArrowheads="1"/>
          </p:cNvSpPr>
          <p:nvPr>
            <p:ph type="sldNum"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fontAlgn="base">
              <a:spcBef>
                <a:spcPct val="0"/>
              </a:spcBef>
              <a:spcAft>
                <a:spcPct val="0"/>
              </a:spcAft>
              <a:defRPr/>
            </a:pPr>
            <a:fld id="{03F6FACF-924F-4ECC-B66D-B0A34A4C29B7}" type="slidenum">
              <a:rPr lang="de-AT" altLang="de-DE" sz="1000" b="1">
                <a:solidFill>
                  <a:srgbClr val="000000"/>
                </a:solidFill>
                <a:latin typeface="Arial Black" panose="020B0A04020102020204" pitchFamily="34" charset="0"/>
              </a:rPr>
              <a:pPr fontAlgn="base">
                <a:spcBef>
                  <a:spcPct val="0"/>
                </a:spcBef>
                <a:spcAft>
                  <a:spcPct val="0"/>
                </a:spcAft>
                <a:defRPr/>
              </a:pPr>
              <a:t>11</a:t>
            </a:fld>
            <a:endParaRPr lang="de-AT" altLang="de-DE" sz="1000" b="1">
              <a:solidFill>
                <a:srgbClr val="000000"/>
              </a:solidFill>
              <a:latin typeface="Arial Black" panose="020B0A04020102020204" pitchFamily="34" charset="0"/>
            </a:endParaRPr>
          </a:p>
        </p:txBody>
      </p:sp>
    </p:spTree>
    <p:extLst>
      <p:ext uri="{BB962C8B-B14F-4D97-AF65-F5344CB8AC3E}">
        <p14:creationId xmlns:p14="http://schemas.microsoft.com/office/powerpoint/2010/main" val="172398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endParaRPr lang="de-AT" altLang="de-DE" dirty="0">
              <a:solidFill>
                <a:srgbClr val="000000"/>
              </a:solidFill>
            </a:endParaRPr>
          </a:p>
        </p:txBody>
      </p:sp>
      <p:sp>
        <p:nvSpPr>
          <p:cNvPr id="5" name="Foliennummernplatzhalter 5"/>
          <p:cNvSpPr>
            <a:spLocks noGrp="1"/>
          </p:cNvSpPr>
          <p:nvPr>
            <p:ph type="sldNum" sz="quarter" idx="12"/>
          </p:nvPr>
        </p:nvSpPr>
        <p:spPr/>
        <p:txBody>
          <a:bodyPr/>
          <a:lstStyle/>
          <a:p>
            <a:fld id="{6A34B505-71DC-4FD5-9193-133C63781572}" type="slidenum">
              <a:rPr lang="de-AT" altLang="de-DE">
                <a:solidFill>
                  <a:srgbClr val="000000"/>
                </a:solidFill>
              </a:rPr>
              <a:pPr/>
              <a:t>12</a:t>
            </a:fld>
            <a:endParaRPr lang="de-AT" altLang="de-DE">
              <a:solidFill>
                <a:srgbClr val="000000"/>
              </a:solidFill>
            </a:endParaRPr>
          </a:p>
        </p:txBody>
      </p:sp>
      <p:sp>
        <p:nvSpPr>
          <p:cNvPr id="4098" name="Rectangle 2"/>
          <p:cNvSpPr>
            <a:spLocks noGrp="1" noChangeArrowheads="1"/>
          </p:cNvSpPr>
          <p:nvPr>
            <p:ph type="title"/>
          </p:nvPr>
        </p:nvSpPr>
        <p:spPr>
          <a:xfrm>
            <a:off x="838200" y="604838"/>
            <a:ext cx="10515600" cy="1325563"/>
          </a:xfrm>
        </p:spPr>
        <p:txBody>
          <a:bodyPr/>
          <a:lstStyle/>
          <a:p>
            <a:r>
              <a:rPr lang="de-DE" sz="3200" b="1" cap="none" dirty="0">
                <a:solidFill>
                  <a:schemeClr val="accent1"/>
                </a:solidFill>
                <a:latin typeface="Arial" panose="020B0604020202020204" pitchFamily="34" charset="0"/>
                <a:cs typeface="Arial" panose="020B0604020202020204" pitchFamily="34" charset="0"/>
              </a:rPr>
              <a:t>Fahrlässigkeit – Vorhersehbarkeit</a:t>
            </a:r>
            <a:br>
              <a:rPr lang="de-DE" altLang="de-DE" sz="4400" b="1" dirty="0">
                <a:solidFill>
                  <a:schemeClr val="accent1"/>
                </a:solidFill>
                <a:latin typeface="Arial" panose="020B0604020202020204" pitchFamily="34" charset="0"/>
                <a:cs typeface="Arial" panose="020B0604020202020204" pitchFamily="34" charset="0"/>
              </a:rPr>
            </a:br>
            <a:endParaRPr lang="de-AT" altLang="de-DE" dirty="0">
              <a:solidFill>
                <a:schemeClr val="accent1"/>
              </a:solidFill>
            </a:endParaRPr>
          </a:p>
        </p:txBody>
      </p:sp>
      <p:sp>
        <p:nvSpPr>
          <p:cNvPr id="4099" name="Rectangle 3"/>
          <p:cNvSpPr>
            <a:spLocks noGrp="1" noChangeArrowheads="1"/>
          </p:cNvSpPr>
          <p:nvPr>
            <p:ph type="body" idx="1"/>
          </p:nvPr>
        </p:nvSpPr>
        <p:spPr>
          <a:xfrm>
            <a:off x="929640" y="1657926"/>
            <a:ext cx="10515600" cy="5704264"/>
          </a:xfrm>
        </p:spPr>
        <p:txBody>
          <a:bodyPr>
            <a:normAutofit/>
          </a:bodyPr>
          <a:lstStyle/>
          <a:p>
            <a:pPr>
              <a:buFontTx/>
              <a:buNone/>
            </a:pPr>
            <a:endParaRPr lang="de-DE" altLang="de-DE" sz="3300" dirty="0">
              <a:latin typeface="Arial" panose="020B0604020202020204" pitchFamily="34" charset="0"/>
              <a:cs typeface="Arial" panose="020B0604020202020204" pitchFamily="34" charset="0"/>
            </a:endParaRPr>
          </a:p>
          <a:p>
            <a:r>
              <a:rPr lang="de-DE" altLang="de-DE" sz="2400" b="1" dirty="0">
                <a:latin typeface="Arial" panose="020B0604020202020204" pitchFamily="34" charset="0"/>
                <a:cs typeface="Arial" panose="020B0604020202020204" pitchFamily="34" charset="0"/>
              </a:rPr>
              <a:t>Risikoabschätzung</a:t>
            </a:r>
          </a:p>
          <a:p>
            <a:endParaRPr lang="de-DE" altLang="de-DE" sz="2400" dirty="0">
              <a:latin typeface="Arial" panose="020B0604020202020204" pitchFamily="34" charset="0"/>
              <a:cs typeface="Arial" panose="020B0604020202020204" pitchFamily="34" charset="0"/>
            </a:endParaRPr>
          </a:p>
          <a:p>
            <a:r>
              <a:rPr lang="de-DE" altLang="de-DE" sz="2400" b="1" dirty="0">
                <a:latin typeface="Arial" panose="020B0604020202020204" pitchFamily="34" charset="0"/>
                <a:cs typeface="Arial" panose="020B0604020202020204" pitchFamily="34" charset="0"/>
              </a:rPr>
              <a:t>Vermeidung eines Schadenseintritts</a:t>
            </a:r>
          </a:p>
          <a:p>
            <a:endParaRPr lang="de-DE" altLang="de-DE" sz="2400" dirty="0">
              <a:latin typeface="Arial" panose="020B0604020202020204" pitchFamily="34" charset="0"/>
              <a:cs typeface="Arial" panose="020B0604020202020204" pitchFamily="34" charset="0"/>
            </a:endParaRPr>
          </a:p>
          <a:p>
            <a:r>
              <a:rPr lang="de-DE" altLang="de-DE" sz="2400" dirty="0">
                <a:latin typeface="Arial" panose="020B0604020202020204" pitchFamily="34" charset="0"/>
                <a:cs typeface="Arial" panose="020B0604020202020204" pitchFamily="34" charset="0"/>
              </a:rPr>
              <a:t>Vorhersehbarkeit objektiv zu betrachten</a:t>
            </a:r>
          </a:p>
          <a:p>
            <a:pPr>
              <a:buFontTx/>
              <a:buNone/>
            </a:pPr>
            <a:endParaRPr lang="de-DE" altLang="de-DE" sz="3300" dirty="0">
              <a:latin typeface="Arial" panose="020B0604020202020204" pitchFamily="34" charset="0"/>
              <a:cs typeface="Arial" panose="020B0604020202020204" pitchFamily="34" charset="0"/>
            </a:endParaRPr>
          </a:p>
          <a:p>
            <a:endParaRPr lang="de-AT" altLang="de-DE" sz="2900" dirty="0">
              <a:latin typeface="Arial" panose="020B0604020202020204" pitchFamily="34" charset="0"/>
            </a:endParaRPr>
          </a:p>
          <a:p>
            <a:pPr>
              <a:buNone/>
            </a:pPr>
            <a:endParaRPr lang="de-DE" altLang="de-DE" dirty="0">
              <a:latin typeface="Arial" panose="020B0604020202020204" pitchFamily="34" charset="0"/>
            </a:endParaRPr>
          </a:p>
          <a:p>
            <a:pPr>
              <a:buFontTx/>
              <a:buNone/>
            </a:pPr>
            <a:endParaRPr lang="de-AT" altLang="de-DE" dirty="0"/>
          </a:p>
        </p:txBody>
      </p:sp>
    </p:spTree>
    <p:extLst>
      <p:ext uri="{BB962C8B-B14F-4D97-AF65-F5344CB8AC3E}">
        <p14:creationId xmlns:p14="http://schemas.microsoft.com/office/powerpoint/2010/main" val="262418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8215540-2D55-42F1-80FD-2E7ABDA3DC7A}"/>
              </a:ext>
            </a:extLst>
          </p:cNvPr>
          <p:cNvSpPr>
            <a:spLocks noGrp="1"/>
          </p:cNvSpPr>
          <p:nvPr>
            <p:ph type="body" sz="quarter" idx="25"/>
          </p:nvPr>
        </p:nvSpPr>
        <p:spPr>
          <a:xfrm>
            <a:off x="1981200" y="5859463"/>
            <a:ext cx="8142288" cy="277812"/>
          </a:xfrm>
        </p:spPr>
        <p:txBody>
          <a:bodyPr/>
          <a:lstStyle/>
          <a:p>
            <a:pPr>
              <a:defRPr/>
            </a:pPr>
            <a:endParaRPr lang="de-AT"/>
          </a:p>
        </p:txBody>
      </p:sp>
      <p:cxnSp>
        <p:nvCxnSpPr>
          <p:cNvPr id="8" name="Gerade Verbindung mit Pfeil 7">
            <a:extLst>
              <a:ext uri="{FF2B5EF4-FFF2-40B4-BE49-F238E27FC236}">
                <a16:creationId xmlns:a16="http://schemas.microsoft.com/office/drawing/2014/main" id="{15E42625-2EC5-4ACD-B684-170737A737AE}"/>
              </a:ext>
            </a:extLst>
          </p:cNvPr>
          <p:cNvCxnSpPr>
            <a:cxnSpLocks/>
          </p:cNvCxnSpPr>
          <p:nvPr/>
        </p:nvCxnSpPr>
        <p:spPr>
          <a:xfrm flipV="1">
            <a:off x="2386014" y="4408488"/>
            <a:ext cx="7310437" cy="63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D18B236-20C7-45A4-AC9F-32CB80E05EEF}"/>
              </a:ext>
            </a:extLst>
          </p:cNvPr>
          <p:cNvCxnSpPr/>
          <p:nvPr/>
        </p:nvCxnSpPr>
        <p:spPr>
          <a:xfrm>
            <a:off x="2386013" y="4033839"/>
            <a:ext cx="0" cy="7000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277" name="Textfeld 13">
            <a:extLst>
              <a:ext uri="{FF2B5EF4-FFF2-40B4-BE49-F238E27FC236}">
                <a16:creationId xmlns:a16="http://schemas.microsoft.com/office/drawing/2014/main" id="{387D805F-04B2-49CB-952C-6E93BD9145EE}"/>
              </a:ext>
            </a:extLst>
          </p:cNvPr>
          <p:cNvSpPr txBox="1">
            <a:spLocks noChangeArrowheads="1"/>
          </p:cNvSpPr>
          <p:nvPr/>
        </p:nvSpPr>
        <p:spPr bwMode="auto">
          <a:xfrm>
            <a:off x="1884364" y="4818063"/>
            <a:ext cx="13795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Entwicklung</a:t>
            </a:r>
          </a:p>
        </p:txBody>
      </p:sp>
      <p:cxnSp>
        <p:nvCxnSpPr>
          <p:cNvPr id="17" name="Gerader Verbinder 16">
            <a:extLst>
              <a:ext uri="{FF2B5EF4-FFF2-40B4-BE49-F238E27FC236}">
                <a16:creationId xmlns:a16="http://schemas.microsoft.com/office/drawing/2014/main" id="{0B6CEFE6-EC83-494F-A414-10450E07542C}"/>
              </a:ext>
            </a:extLst>
          </p:cNvPr>
          <p:cNvCxnSpPr/>
          <p:nvPr/>
        </p:nvCxnSpPr>
        <p:spPr>
          <a:xfrm>
            <a:off x="3857625" y="4033839"/>
            <a:ext cx="0" cy="7000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279" name="Textfeld 19">
            <a:extLst>
              <a:ext uri="{FF2B5EF4-FFF2-40B4-BE49-F238E27FC236}">
                <a16:creationId xmlns:a16="http://schemas.microsoft.com/office/drawing/2014/main" id="{38B5E870-9A74-450C-90E8-725DBB53841B}"/>
              </a:ext>
            </a:extLst>
          </p:cNvPr>
          <p:cNvSpPr txBox="1">
            <a:spLocks noChangeArrowheads="1"/>
          </p:cNvSpPr>
          <p:nvPr/>
        </p:nvSpPr>
        <p:spPr bwMode="auto">
          <a:xfrm>
            <a:off x="3263901" y="4818063"/>
            <a:ext cx="12223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Zulassung</a:t>
            </a:r>
          </a:p>
        </p:txBody>
      </p:sp>
      <p:cxnSp>
        <p:nvCxnSpPr>
          <p:cNvPr id="21" name="Gerader Verbinder 20">
            <a:extLst>
              <a:ext uri="{FF2B5EF4-FFF2-40B4-BE49-F238E27FC236}">
                <a16:creationId xmlns:a16="http://schemas.microsoft.com/office/drawing/2014/main" id="{E45A91E2-E0C1-4171-91B1-8C87381524D2}"/>
              </a:ext>
            </a:extLst>
          </p:cNvPr>
          <p:cNvCxnSpPr/>
          <p:nvPr/>
        </p:nvCxnSpPr>
        <p:spPr>
          <a:xfrm>
            <a:off x="5202238" y="4033839"/>
            <a:ext cx="0" cy="7000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281" name="Textfeld 21">
            <a:extLst>
              <a:ext uri="{FF2B5EF4-FFF2-40B4-BE49-F238E27FC236}">
                <a16:creationId xmlns:a16="http://schemas.microsoft.com/office/drawing/2014/main" id="{402B4BE2-E121-4F46-B633-5EE1EF05BE5A}"/>
              </a:ext>
            </a:extLst>
          </p:cNvPr>
          <p:cNvSpPr txBox="1">
            <a:spLocks noChangeArrowheads="1"/>
          </p:cNvSpPr>
          <p:nvPr/>
        </p:nvSpPr>
        <p:spPr bwMode="auto">
          <a:xfrm>
            <a:off x="4486275" y="4826001"/>
            <a:ext cx="13795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Herstellung</a:t>
            </a:r>
          </a:p>
        </p:txBody>
      </p:sp>
      <p:cxnSp>
        <p:nvCxnSpPr>
          <p:cNvPr id="23" name="Gerader Verbinder 22">
            <a:extLst>
              <a:ext uri="{FF2B5EF4-FFF2-40B4-BE49-F238E27FC236}">
                <a16:creationId xmlns:a16="http://schemas.microsoft.com/office/drawing/2014/main" id="{74190BC6-8C67-4050-BE8D-3C6365F627B7}"/>
              </a:ext>
            </a:extLst>
          </p:cNvPr>
          <p:cNvCxnSpPr>
            <a:cxnSpLocks/>
          </p:cNvCxnSpPr>
          <p:nvPr/>
        </p:nvCxnSpPr>
        <p:spPr>
          <a:xfrm flipH="1">
            <a:off x="5535614" y="4587875"/>
            <a:ext cx="4160837"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283" name="Textfeld 24">
            <a:extLst>
              <a:ext uri="{FF2B5EF4-FFF2-40B4-BE49-F238E27FC236}">
                <a16:creationId xmlns:a16="http://schemas.microsoft.com/office/drawing/2014/main" id="{62CD741A-1647-4724-8D4D-839C0EC1BE0D}"/>
              </a:ext>
            </a:extLst>
          </p:cNvPr>
          <p:cNvSpPr txBox="1">
            <a:spLocks noChangeArrowheads="1"/>
          </p:cNvSpPr>
          <p:nvPr/>
        </p:nvSpPr>
        <p:spPr bwMode="auto">
          <a:xfrm>
            <a:off x="7145339" y="4818063"/>
            <a:ext cx="11191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Betrieb</a:t>
            </a:r>
          </a:p>
        </p:txBody>
      </p:sp>
      <p:cxnSp>
        <p:nvCxnSpPr>
          <p:cNvPr id="26" name="Gerader Verbinder 25">
            <a:extLst>
              <a:ext uri="{FF2B5EF4-FFF2-40B4-BE49-F238E27FC236}">
                <a16:creationId xmlns:a16="http://schemas.microsoft.com/office/drawing/2014/main" id="{874E3AB2-E580-496E-93E6-4844F8D43897}"/>
              </a:ext>
            </a:extLst>
          </p:cNvPr>
          <p:cNvCxnSpPr/>
          <p:nvPr/>
        </p:nvCxnSpPr>
        <p:spPr>
          <a:xfrm>
            <a:off x="9696450" y="4033839"/>
            <a:ext cx="0" cy="7000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4285" name="Textfeld 26">
            <a:extLst>
              <a:ext uri="{FF2B5EF4-FFF2-40B4-BE49-F238E27FC236}">
                <a16:creationId xmlns:a16="http://schemas.microsoft.com/office/drawing/2014/main" id="{6830AD2A-4AEB-4BF6-A79E-34503D9900CE}"/>
              </a:ext>
            </a:extLst>
          </p:cNvPr>
          <p:cNvSpPr txBox="1">
            <a:spLocks noChangeArrowheads="1"/>
          </p:cNvSpPr>
          <p:nvPr/>
        </p:nvSpPr>
        <p:spPr bwMode="auto">
          <a:xfrm>
            <a:off x="9137650" y="4837113"/>
            <a:ext cx="11191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Schaden</a:t>
            </a:r>
          </a:p>
        </p:txBody>
      </p:sp>
      <p:sp>
        <p:nvSpPr>
          <p:cNvPr id="28" name="Pfeil: nach rechts 27">
            <a:extLst>
              <a:ext uri="{FF2B5EF4-FFF2-40B4-BE49-F238E27FC236}">
                <a16:creationId xmlns:a16="http://schemas.microsoft.com/office/drawing/2014/main" id="{B409EA0E-C743-441C-A993-55B1A2099897}"/>
              </a:ext>
            </a:extLst>
          </p:cNvPr>
          <p:cNvSpPr/>
          <p:nvPr/>
        </p:nvSpPr>
        <p:spPr>
          <a:xfrm>
            <a:off x="2386014" y="3011489"/>
            <a:ext cx="7310437" cy="111918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a:solidFill>
                <a:srgbClr val="704F95"/>
              </a:solidFill>
              <a:latin typeface="Gotham Book"/>
            </a:endParaRPr>
          </a:p>
        </p:txBody>
      </p:sp>
      <p:sp>
        <p:nvSpPr>
          <p:cNvPr id="29" name="Textfeld 28">
            <a:extLst>
              <a:ext uri="{FF2B5EF4-FFF2-40B4-BE49-F238E27FC236}">
                <a16:creationId xmlns:a16="http://schemas.microsoft.com/office/drawing/2014/main" id="{6A557FBC-8D9D-4401-9756-3E2DE008814E}"/>
              </a:ext>
            </a:extLst>
          </p:cNvPr>
          <p:cNvSpPr txBox="1"/>
          <p:nvPr/>
        </p:nvSpPr>
        <p:spPr>
          <a:xfrm>
            <a:off x="4825739" y="3347653"/>
            <a:ext cx="2736130" cy="369332"/>
          </a:xfrm>
          <a:prstGeom prst="rect">
            <a:avLst/>
          </a:prstGeom>
          <a:noFill/>
        </p:spPr>
        <p:txBody>
          <a:bodyPr>
            <a:spAutoFit/>
          </a:bodyPr>
          <a:lstStyle/>
          <a:p>
            <a:pPr eaLnBrk="0" fontAlgn="base" hangingPunct="0">
              <a:spcBef>
                <a:spcPct val="0"/>
              </a:spcBef>
              <a:spcAft>
                <a:spcPct val="0"/>
              </a:spcAft>
              <a:defRPr/>
            </a:pPr>
            <a:r>
              <a:rPr lang="de-AT" dirty="0">
                <a:gradFill>
                  <a:gsLst>
                    <a:gs pos="0">
                      <a:srgbClr val="64B4BE">
                        <a:lumMod val="0"/>
                        <a:lumOff val="100000"/>
                        <a:alpha val="67000"/>
                      </a:srgbClr>
                    </a:gs>
                    <a:gs pos="24000">
                      <a:srgbClr val="64B4BE">
                        <a:lumMod val="45000"/>
                        <a:lumOff val="55000"/>
                      </a:srgbClr>
                    </a:gs>
                    <a:gs pos="44000">
                      <a:srgbClr val="64B4BE">
                        <a:lumMod val="45000"/>
                        <a:lumOff val="55000"/>
                      </a:srgbClr>
                    </a:gs>
                    <a:gs pos="98000">
                      <a:srgbClr val="000000"/>
                    </a:gs>
                  </a:gsLst>
                  <a:lin ang="0" scaled="1"/>
                </a:gradFill>
                <a:latin typeface="Arial Black" panose="020B0A04020102020204" pitchFamily="34" charset="0"/>
                <a:ea typeface="MS PGothic" panose="020B0600070205080204" pitchFamily="34" charset="-128"/>
              </a:rPr>
              <a:t>Vorhersehbarkeit</a:t>
            </a:r>
          </a:p>
        </p:txBody>
      </p:sp>
      <p:sp>
        <p:nvSpPr>
          <p:cNvPr id="30" name="Pfeil: nach rechts 29">
            <a:extLst>
              <a:ext uri="{FF2B5EF4-FFF2-40B4-BE49-F238E27FC236}">
                <a16:creationId xmlns:a16="http://schemas.microsoft.com/office/drawing/2014/main" id="{B4C1CE19-0AD7-4410-8708-A6448F361243}"/>
              </a:ext>
            </a:extLst>
          </p:cNvPr>
          <p:cNvSpPr/>
          <p:nvPr/>
        </p:nvSpPr>
        <p:spPr>
          <a:xfrm>
            <a:off x="2359025" y="1800225"/>
            <a:ext cx="7348538" cy="1117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dirty="0">
              <a:solidFill>
                <a:srgbClr val="704F95"/>
              </a:solidFill>
              <a:latin typeface="Gotham Book"/>
            </a:endParaRPr>
          </a:p>
        </p:txBody>
      </p:sp>
      <p:sp>
        <p:nvSpPr>
          <p:cNvPr id="54289" name="Textfeld 30">
            <a:extLst>
              <a:ext uri="{FF2B5EF4-FFF2-40B4-BE49-F238E27FC236}">
                <a16:creationId xmlns:a16="http://schemas.microsoft.com/office/drawing/2014/main" id="{61667798-D03F-478A-B65C-C3EBA606E10F}"/>
              </a:ext>
            </a:extLst>
          </p:cNvPr>
          <p:cNvSpPr txBox="1">
            <a:spLocks noChangeArrowheads="1"/>
          </p:cNvSpPr>
          <p:nvPr/>
        </p:nvSpPr>
        <p:spPr bwMode="auto">
          <a:xfrm>
            <a:off x="6032500" y="2214563"/>
            <a:ext cx="27368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sym typeface="Wingdings" panose="05000000000000000000" pitchFamily="2" charset="2"/>
              </a:rPr>
              <a:t>Überwachungspflichten</a:t>
            </a:r>
          </a:p>
        </p:txBody>
      </p:sp>
      <p:sp>
        <p:nvSpPr>
          <p:cNvPr id="24" name="Titel 4">
            <a:extLst>
              <a:ext uri="{FF2B5EF4-FFF2-40B4-BE49-F238E27FC236}">
                <a16:creationId xmlns:a16="http://schemas.microsoft.com/office/drawing/2014/main" id="{1A4DBF2C-88BE-43FF-BA55-CF86E439E3A9}"/>
              </a:ext>
            </a:extLst>
          </p:cNvPr>
          <p:cNvSpPr txBox="1">
            <a:spLocks/>
          </p:cNvSpPr>
          <p:nvPr/>
        </p:nvSpPr>
        <p:spPr>
          <a:xfrm>
            <a:off x="1515124" y="501650"/>
            <a:ext cx="9357360" cy="895350"/>
          </a:xfrm>
          <a:prstGeom prst="rect">
            <a:avLst/>
          </a:prstGeom>
        </p:spPr>
        <p:txBody>
          <a:bodyPr lIns="0" tIns="72000" rIns="0" bIns="0"/>
          <a:lstStyle>
            <a:lvl1pPr algn="l" rtl="0" eaLnBrk="0" fontAlgn="base" hangingPunct="0">
              <a:lnSpc>
                <a:spcPts val="3000"/>
              </a:lnSpc>
              <a:spcBef>
                <a:spcPct val="0"/>
              </a:spcBef>
              <a:spcAft>
                <a:spcPct val="0"/>
              </a:spcAft>
              <a:defRPr sz="3100" kern="1200" cap="all">
                <a:solidFill>
                  <a:schemeClr val="tx1"/>
                </a:solidFill>
                <a:latin typeface="Arial Black" panose="020B0A04020102020204" pitchFamily="34" charset="0"/>
                <a:ea typeface="MS PGothic" pitchFamily="34" charset="-128"/>
                <a:cs typeface="MS PGothic" charset="0"/>
              </a:defRPr>
            </a:lvl1pPr>
            <a:lvl2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2pPr>
            <a:lvl3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3pPr>
            <a:lvl4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4pPr>
            <a:lvl5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5pPr>
            <a:lvl6pPr marL="457200" algn="l" rtl="0" fontAlgn="base">
              <a:lnSpc>
                <a:spcPts val="3000"/>
              </a:lnSpc>
              <a:spcBef>
                <a:spcPct val="0"/>
              </a:spcBef>
              <a:spcAft>
                <a:spcPct val="0"/>
              </a:spcAft>
              <a:defRPr sz="3100">
                <a:solidFill>
                  <a:schemeClr val="tx1"/>
                </a:solidFill>
                <a:latin typeface="Arial Black" pitchFamily="34" charset="0"/>
              </a:defRPr>
            </a:lvl6pPr>
            <a:lvl7pPr marL="914400" algn="l" rtl="0" fontAlgn="base">
              <a:lnSpc>
                <a:spcPts val="3000"/>
              </a:lnSpc>
              <a:spcBef>
                <a:spcPct val="0"/>
              </a:spcBef>
              <a:spcAft>
                <a:spcPct val="0"/>
              </a:spcAft>
              <a:defRPr sz="3100">
                <a:solidFill>
                  <a:schemeClr val="tx1"/>
                </a:solidFill>
                <a:latin typeface="Arial Black" pitchFamily="34" charset="0"/>
              </a:defRPr>
            </a:lvl7pPr>
            <a:lvl8pPr marL="1371600" algn="l" rtl="0" fontAlgn="base">
              <a:lnSpc>
                <a:spcPts val="3000"/>
              </a:lnSpc>
              <a:spcBef>
                <a:spcPct val="0"/>
              </a:spcBef>
              <a:spcAft>
                <a:spcPct val="0"/>
              </a:spcAft>
              <a:defRPr sz="3100">
                <a:solidFill>
                  <a:schemeClr val="tx1"/>
                </a:solidFill>
                <a:latin typeface="Arial Black" pitchFamily="34" charset="0"/>
              </a:defRPr>
            </a:lvl8pPr>
            <a:lvl9pPr marL="1828800" algn="l" rtl="0" fontAlgn="base">
              <a:lnSpc>
                <a:spcPts val="3000"/>
              </a:lnSpc>
              <a:spcBef>
                <a:spcPct val="0"/>
              </a:spcBef>
              <a:spcAft>
                <a:spcPct val="0"/>
              </a:spcAft>
              <a:defRPr sz="3100">
                <a:solidFill>
                  <a:schemeClr val="tx1"/>
                </a:solidFill>
                <a:latin typeface="Arial Black" pitchFamily="34" charset="0"/>
              </a:defRPr>
            </a:lvl9pPr>
          </a:lstStyle>
          <a:p>
            <a:pPr>
              <a:defRPr/>
            </a:pPr>
            <a:r>
              <a:rPr lang="de-DE" sz="3200" b="1" cap="none" dirty="0">
                <a:solidFill>
                  <a:srgbClr val="0070C0"/>
                </a:solidFill>
                <a:latin typeface="Arial" panose="020B0604020202020204" pitchFamily="34" charset="0"/>
                <a:cs typeface="Arial" panose="020B0604020202020204" pitchFamily="34" charset="0"/>
              </a:rPr>
              <a:t>Anforderungen und Grenzen der Vorhersehbarkeit</a:t>
            </a:r>
            <a:endParaRPr lang="de-AT" sz="3200" cap="none" dirty="0">
              <a:solidFill>
                <a:srgbClr val="0070C0"/>
              </a:solidFill>
              <a:latin typeface="Arial" panose="020B0604020202020204" pitchFamily="34" charset="0"/>
              <a:cs typeface="Arial" panose="020B0604020202020204" pitchFamily="34" charset="0"/>
            </a:endParaRPr>
          </a:p>
        </p:txBody>
      </p:sp>
      <p:sp>
        <p:nvSpPr>
          <p:cNvPr id="3" name="Fußzeilenplatzhalter 2">
            <a:extLst>
              <a:ext uri="{FF2B5EF4-FFF2-40B4-BE49-F238E27FC236}">
                <a16:creationId xmlns:a16="http://schemas.microsoft.com/office/drawing/2014/main" id="{95614E52-65DB-467D-BC47-2DC3023AA6AB}"/>
              </a:ext>
            </a:extLst>
          </p:cNvPr>
          <p:cNvSpPr>
            <a:spLocks noGrp="1"/>
          </p:cNvSpPr>
          <p:nvPr>
            <p:ph type="ftr" sz="quarter" idx="27"/>
          </p:nvPr>
        </p:nvSpPr>
        <p:spPr/>
        <p:txBody>
          <a:bodyPr/>
          <a:lstStyle/>
          <a:p>
            <a:pPr algn="l">
              <a:defRPr/>
            </a:pPr>
            <a:endParaRPr lang="en-US" sz="1000" b="1" dirty="0">
              <a:solidFill>
                <a:srgbClr val="000000"/>
              </a:solidFill>
              <a:latin typeface="Arial Black" panose="020B0A04020102020204" pitchFamily="34" charset="0"/>
            </a:endParaRPr>
          </a:p>
        </p:txBody>
      </p:sp>
      <p:sp>
        <p:nvSpPr>
          <p:cNvPr id="54292" name="Foliennummernplatzhalter 1">
            <a:extLst>
              <a:ext uri="{FF2B5EF4-FFF2-40B4-BE49-F238E27FC236}">
                <a16:creationId xmlns:a16="http://schemas.microsoft.com/office/drawing/2014/main" id="{5D87B597-9704-41DE-A288-93E751EAF1B3}"/>
              </a:ext>
            </a:extLst>
          </p:cNvPr>
          <p:cNvSpPr>
            <a:spLocks noGrp="1" noChangeArrowheads="1"/>
          </p:cNvSpPr>
          <p:nvPr>
            <p:ph type="sldNum"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fontAlgn="base">
              <a:spcBef>
                <a:spcPct val="0"/>
              </a:spcBef>
              <a:spcAft>
                <a:spcPct val="0"/>
              </a:spcAft>
              <a:defRPr/>
            </a:pPr>
            <a:fld id="{002745B0-D2C0-44BC-846E-5F2C430D4D28}" type="slidenum">
              <a:rPr lang="en-US" altLang="de-DE" sz="1000" b="1">
                <a:solidFill>
                  <a:srgbClr val="000000"/>
                </a:solidFill>
                <a:latin typeface="Arial Black" panose="020B0A04020102020204" pitchFamily="34" charset="0"/>
              </a:rPr>
              <a:pPr fontAlgn="base">
                <a:spcBef>
                  <a:spcPct val="0"/>
                </a:spcBef>
                <a:spcAft>
                  <a:spcPct val="0"/>
                </a:spcAft>
                <a:defRPr/>
              </a:pPr>
              <a:t>13</a:t>
            </a:fld>
            <a:endParaRPr lang="en-US" altLang="de-DE" sz="1000" b="1">
              <a:solidFill>
                <a:srgbClr val="000000"/>
              </a:solidFill>
              <a:latin typeface="Arial Black" panose="020B0A04020102020204" pitchFamily="34" charset="0"/>
            </a:endParaRPr>
          </a:p>
        </p:txBody>
      </p:sp>
    </p:spTree>
    <p:extLst>
      <p:ext uri="{BB962C8B-B14F-4D97-AF65-F5344CB8AC3E}">
        <p14:creationId xmlns:p14="http://schemas.microsoft.com/office/powerpoint/2010/main" val="146288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de-AT" altLang="de-DE" sz="3200" b="1" dirty="0">
                <a:solidFill>
                  <a:srgbClr val="4B91D1"/>
                </a:solidFill>
                <a:latin typeface="Arial" panose="020B0604020202020204" pitchFamily="34" charset="0"/>
                <a:cs typeface="Arial" panose="020B0604020202020204" pitchFamily="34" charset="0"/>
              </a:rPr>
              <a:t>Kausalität</a:t>
            </a:r>
          </a:p>
        </p:txBody>
      </p:sp>
      <p:sp>
        <p:nvSpPr>
          <p:cNvPr id="24579" name="Rectangle 3"/>
          <p:cNvSpPr>
            <a:spLocks noGrp="1" noChangeArrowheads="1"/>
          </p:cNvSpPr>
          <p:nvPr>
            <p:ph type="body" idx="1"/>
          </p:nvPr>
        </p:nvSpPr>
        <p:spPr>
          <a:xfrm>
            <a:off x="665480" y="1398904"/>
            <a:ext cx="10515600" cy="5235575"/>
          </a:xfrm>
        </p:spPr>
        <p:txBody>
          <a:bodyPr>
            <a:normAutofit fontScale="25000" lnSpcReduction="20000"/>
          </a:bodyPr>
          <a:lstStyle/>
          <a:p>
            <a:pPr>
              <a:buFontTx/>
              <a:buNone/>
            </a:pPr>
            <a:endParaRPr lang="de-AT" altLang="de-DE" dirty="0">
              <a:latin typeface="Arial" panose="020B0604020202020204" pitchFamily="34" charset="0"/>
            </a:endParaRPr>
          </a:p>
          <a:p>
            <a:r>
              <a:rPr lang="de-AT" altLang="de-DE" sz="9600" b="1" dirty="0">
                <a:latin typeface="Arial" panose="020B0604020202020204" pitchFamily="34" charset="0"/>
              </a:rPr>
              <a:t>Welches Verhalten war ursächlich?</a:t>
            </a:r>
          </a:p>
          <a:p>
            <a:pPr>
              <a:buFontTx/>
              <a:buNone/>
            </a:pPr>
            <a:endParaRPr lang="de-AT" altLang="de-DE" sz="9600" dirty="0">
              <a:latin typeface="Arial" panose="020B0604020202020204" pitchFamily="34" charset="0"/>
            </a:endParaRPr>
          </a:p>
          <a:p>
            <a:pPr>
              <a:buFontTx/>
              <a:buNone/>
            </a:pPr>
            <a:r>
              <a:rPr lang="de-AT" altLang="de-DE" sz="7200" dirty="0">
                <a:latin typeface="Arial" panose="020B0604020202020204" pitchFamily="34" charset="0"/>
              </a:rPr>
              <a:t>Ein Tun ist dann kausal für einen Erfolg, wenn es nicht weggedacht werden kann, ohne dass der</a:t>
            </a:r>
          </a:p>
          <a:p>
            <a:pPr>
              <a:buFontTx/>
              <a:buNone/>
            </a:pPr>
            <a:r>
              <a:rPr lang="de-AT" altLang="de-DE" sz="7200" dirty="0">
                <a:latin typeface="Arial" panose="020B0604020202020204" pitchFamily="34" charset="0"/>
              </a:rPr>
              <a:t>Erfolg in seiner konkreten Gestalt entfiele. </a:t>
            </a:r>
          </a:p>
          <a:p>
            <a:pPr>
              <a:buFontTx/>
              <a:buNone/>
            </a:pPr>
            <a:r>
              <a:rPr lang="de-AT" altLang="de-DE" sz="9600" dirty="0">
                <a:latin typeface="Arial" panose="020B0604020202020204" pitchFamily="34" charset="0"/>
              </a:rPr>
              <a:t> </a:t>
            </a:r>
          </a:p>
          <a:p>
            <a:r>
              <a:rPr lang="de-AT" altLang="de-DE" sz="9600" b="1" dirty="0">
                <a:latin typeface="Arial" panose="020B0604020202020204" pitchFamily="34" charset="0"/>
              </a:rPr>
              <a:t>Mitkausalität </a:t>
            </a:r>
            <a:r>
              <a:rPr lang="de-AT" altLang="de-DE" sz="9600" dirty="0">
                <a:latin typeface="Arial" panose="020B0604020202020204" pitchFamily="34" charset="0"/>
              </a:rPr>
              <a:t>möglich</a:t>
            </a:r>
          </a:p>
          <a:p>
            <a:pPr lvl="1"/>
            <a:r>
              <a:rPr lang="de-AT" altLang="de-DE" sz="9200" dirty="0">
                <a:latin typeface="Arial" panose="020B0604020202020204" pitchFamily="34" charset="0"/>
              </a:rPr>
              <a:t>Jeder kausal, der an Fehler beteiligt ist. </a:t>
            </a:r>
          </a:p>
          <a:p>
            <a:pPr lvl="1"/>
            <a:r>
              <a:rPr lang="de-AT" altLang="de-DE" sz="9200" dirty="0">
                <a:latin typeface="Arial" panose="020B0604020202020204" pitchFamily="34" charset="0"/>
              </a:rPr>
              <a:t>Kann auch durch (unreflektiertes) Übernehmen </a:t>
            </a:r>
            <a:r>
              <a:rPr lang="de-AT" altLang="de-DE" sz="9200" b="1" dirty="0">
                <a:latin typeface="Arial" panose="020B0604020202020204" pitchFamily="34" charset="0"/>
              </a:rPr>
              <a:t>(Kausalkette)</a:t>
            </a:r>
          </a:p>
          <a:p>
            <a:pPr>
              <a:buFontTx/>
              <a:buNone/>
            </a:pPr>
            <a:endParaRPr lang="de-AT" altLang="de-DE" sz="9600" b="1" dirty="0">
              <a:latin typeface="Arial" panose="020B0604020202020204" pitchFamily="34" charset="0"/>
            </a:endParaRPr>
          </a:p>
          <a:p>
            <a:r>
              <a:rPr lang="de-AT" altLang="de-DE" sz="9600" b="1" dirty="0" err="1">
                <a:latin typeface="Arial" panose="020B0604020202020204" pitchFamily="34" charset="0"/>
              </a:rPr>
              <a:t>Rsp</a:t>
            </a:r>
            <a:r>
              <a:rPr lang="de-AT" altLang="de-DE" sz="9600" b="1" dirty="0">
                <a:latin typeface="Arial" panose="020B0604020202020204" pitchFamily="34" charset="0"/>
              </a:rPr>
              <a:t>: generelle Kausalvermutung ausreichend </a:t>
            </a:r>
          </a:p>
          <a:p>
            <a:pPr marL="0" indent="0">
              <a:buNone/>
            </a:pPr>
            <a:r>
              <a:rPr lang="de-AT" altLang="de-DE" sz="9600" b="1" dirty="0">
                <a:latin typeface="Arial" panose="020B0604020202020204" pitchFamily="34" charset="0"/>
              </a:rPr>
              <a:t>  </a:t>
            </a:r>
            <a:r>
              <a:rPr lang="de-AT" altLang="de-DE" sz="9600" dirty="0">
                <a:latin typeface="Arial" panose="020B0604020202020204" pitchFamily="34" charset="0"/>
              </a:rPr>
              <a:t>(bei Nachweisproblemen, gerade im KI Bereich)</a:t>
            </a:r>
          </a:p>
          <a:p>
            <a:pPr>
              <a:buFontTx/>
              <a:buNone/>
            </a:pPr>
            <a:endParaRPr lang="de-AT" altLang="de-DE" sz="9600" b="1" dirty="0">
              <a:latin typeface="Arial" panose="020B0604020202020204" pitchFamily="34" charset="0"/>
            </a:endParaRPr>
          </a:p>
          <a:p>
            <a:r>
              <a:rPr lang="de-AT" altLang="de-DE" sz="9600" b="1" dirty="0">
                <a:latin typeface="Arial" panose="020B0604020202020204" pitchFamily="34" charset="0"/>
              </a:rPr>
              <a:t>Beweiswürdigung durch Gericht</a:t>
            </a:r>
          </a:p>
          <a:p>
            <a:pPr>
              <a:buFontTx/>
              <a:buNone/>
            </a:pPr>
            <a:r>
              <a:rPr lang="de-AT" altLang="de-DE" sz="7400" dirty="0">
                <a:latin typeface="Arial" panose="020B0604020202020204" pitchFamily="34" charset="0"/>
              </a:rPr>
              <a:t>    </a:t>
            </a:r>
          </a:p>
        </p:txBody>
      </p:sp>
    </p:spTree>
    <p:extLst>
      <p:ext uri="{BB962C8B-B14F-4D97-AF65-F5344CB8AC3E}">
        <p14:creationId xmlns:p14="http://schemas.microsoft.com/office/powerpoint/2010/main" val="802268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A39AC03-4799-4CC0-A8D8-8EA3CBB209AF}"/>
              </a:ext>
            </a:extLst>
          </p:cNvPr>
          <p:cNvSpPr>
            <a:spLocks noGrp="1"/>
          </p:cNvSpPr>
          <p:nvPr>
            <p:ph type="body" sz="quarter" idx="25"/>
          </p:nvPr>
        </p:nvSpPr>
        <p:spPr>
          <a:xfrm>
            <a:off x="2168525" y="5927726"/>
            <a:ext cx="7723188" cy="277813"/>
          </a:xfrm>
        </p:spPr>
        <p:txBody>
          <a:bodyPr/>
          <a:lstStyle/>
          <a:p>
            <a:pPr>
              <a:defRPr/>
            </a:pPr>
            <a:r>
              <a:rPr lang="de-AT" dirty="0"/>
              <a:t>Quelle: Tiedemann, Wirtschaftsstrafrecht AT, 4. Aufl. 2014</a:t>
            </a:r>
          </a:p>
        </p:txBody>
      </p:sp>
      <p:sp>
        <p:nvSpPr>
          <p:cNvPr id="124931" name="Textplatzhalter 2">
            <a:extLst>
              <a:ext uri="{FF2B5EF4-FFF2-40B4-BE49-F238E27FC236}">
                <a16:creationId xmlns:a16="http://schemas.microsoft.com/office/drawing/2014/main" id="{0D25E78A-43B3-4F36-98BD-5E599C5F881A}"/>
              </a:ext>
            </a:extLst>
          </p:cNvPr>
          <p:cNvSpPr>
            <a:spLocks noGrp="1"/>
          </p:cNvSpPr>
          <p:nvPr>
            <p:ph type="body" sz="quarter" idx="24"/>
          </p:nvPr>
        </p:nvSpPr>
        <p:spPr>
          <a:xfrm>
            <a:off x="2168525" y="1684338"/>
            <a:ext cx="7848600" cy="4240212"/>
          </a:xfrm>
        </p:spPr>
        <p:txBody>
          <a:bodyPr>
            <a:normAutofit fontScale="85000" lnSpcReduction="20000"/>
          </a:bodyPr>
          <a:lstStyle/>
          <a:p>
            <a:pPr>
              <a:defRPr/>
            </a:pPr>
            <a:endParaRPr lang="de-AT" altLang="de-DE" dirty="0">
              <a:latin typeface="Arial Black" panose="020B0A04020102020204" pitchFamily="34" charset="0"/>
            </a:endParaRPr>
          </a:p>
          <a:p>
            <a:pPr>
              <a:defRPr/>
            </a:pPr>
            <a:r>
              <a:rPr lang="de-AT" altLang="de-DE" dirty="0">
                <a:latin typeface="Arial Black" panose="020B0A04020102020204" pitchFamily="34" charset="0"/>
              </a:rPr>
              <a:t>Anforderungen an den Kausalitätsnachweis</a:t>
            </a:r>
            <a:br>
              <a:rPr lang="de-AT" altLang="de-DE" dirty="0"/>
            </a:br>
            <a:r>
              <a:rPr lang="de-AT" altLang="de-DE" dirty="0"/>
              <a:t>LG Aachen JZ 1971, 507 („Contergan-Beschluss“) </a:t>
            </a:r>
          </a:p>
          <a:p>
            <a:pPr marL="252413" lvl="1" indent="0">
              <a:buNone/>
              <a:defRPr/>
            </a:pPr>
            <a:endParaRPr lang="de-AT" altLang="de-DE" dirty="0"/>
          </a:p>
          <a:p>
            <a:pPr lvl="1">
              <a:defRPr/>
            </a:pPr>
            <a:r>
              <a:rPr lang="de-AT" altLang="de-DE" dirty="0"/>
              <a:t>Ein empirischer Nachweis einer schädigenden Wirkung sei nicht erforderlich, der </a:t>
            </a:r>
            <a:r>
              <a:rPr lang="de-AT" altLang="de-DE" dirty="0">
                <a:latin typeface="Arial Black" panose="020B0A04020102020204" pitchFamily="34" charset="0"/>
              </a:rPr>
              <a:t>Kausalitätsbegriff sei nicht natur-, sondern geisteswissenschaftlich zu verstehen</a:t>
            </a:r>
            <a:r>
              <a:rPr lang="de-AT" altLang="de-DE" dirty="0"/>
              <a:t>.</a:t>
            </a:r>
          </a:p>
          <a:p>
            <a:pPr lvl="1">
              <a:defRPr/>
            </a:pPr>
            <a:endParaRPr lang="de-AT" altLang="de-DE" dirty="0"/>
          </a:p>
          <a:p>
            <a:pPr>
              <a:defRPr/>
            </a:pPr>
            <a:r>
              <a:rPr lang="de-AT" altLang="de-DE" dirty="0">
                <a:latin typeface="Arial Black" panose="020B0A04020102020204" pitchFamily="34" charset="0"/>
              </a:rPr>
              <a:t>Freie Beweiswürdigung, § 14 StPO</a:t>
            </a:r>
          </a:p>
          <a:p>
            <a:pPr lvl="1">
              <a:defRPr/>
            </a:pPr>
            <a:endParaRPr lang="de-AT" altLang="de-DE" dirty="0"/>
          </a:p>
          <a:p>
            <a:pPr lvl="1">
              <a:defRPr/>
            </a:pPr>
            <a:r>
              <a:rPr lang="de-DE" b="1" dirty="0"/>
              <a:t>§ 14. </a:t>
            </a:r>
            <a:r>
              <a:rPr lang="de-DE" dirty="0"/>
              <a:t>Ob Tatsachen als erwiesen festzustellen sind, hat das Gericht auf Grund der Beweise </a:t>
            </a:r>
            <a:r>
              <a:rPr lang="de-DE" dirty="0">
                <a:latin typeface="Arial Black" panose="020B0A04020102020204" pitchFamily="34" charset="0"/>
              </a:rPr>
              <a:t>nach freier Überzeugung </a:t>
            </a:r>
            <a:r>
              <a:rPr lang="de-DE" dirty="0"/>
              <a:t>zu entscheiden; im Zweifel stets zu Gunsten des Angeklagten oder sonst in seinen Rechten Betroffenen. </a:t>
            </a:r>
            <a:endParaRPr lang="de-AT" altLang="de-DE" dirty="0"/>
          </a:p>
          <a:p>
            <a:pPr>
              <a:buFont typeface="Wingdings 2" panose="05020102010507070707" pitchFamily="18" charset="2"/>
              <a:buNone/>
              <a:defRPr/>
            </a:pPr>
            <a:endParaRPr lang="de-AT" altLang="de-DE" b="1" dirty="0"/>
          </a:p>
        </p:txBody>
      </p:sp>
      <p:sp>
        <p:nvSpPr>
          <p:cNvPr id="30724" name="Bildplatzhalter 3">
            <a:extLst>
              <a:ext uri="{FF2B5EF4-FFF2-40B4-BE49-F238E27FC236}">
                <a16:creationId xmlns:a16="http://schemas.microsoft.com/office/drawing/2014/main" id="{F0B8298B-1DBB-4D7F-82A7-FA3F1E7A4015}"/>
              </a:ext>
            </a:extLst>
          </p:cNvPr>
          <p:cNvSpPr>
            <a:spLocks noGrp="1" noTextEdit="1"/>
          </p:cNvSpPr>
          <p:nvPr>
            <p:ph type="pic" sz="quarter" idx="14"/>
          </p:nvPr>
        </p:nvSpPr>
        <p:spPr>
          <a:xfrm>
            <a:off x="3157538" y="6256339"/>
            <a:ext cx="762000" cy="352425"/>
          </a:xfrm>
        </p:spPr>
      </p:sp>
      <p:sp>
        <p:nvSpPr>
          <p:cNvPr id="5" name="Titel 4">
            <a:extLst>
              <a:ext uri="{FF2B5EF4-FFF2-40B4-BE49-F238E27FC236}">
                <a16:creationId xmlns:a16="http://schemas.microsoft.com/office/drawing/2014/main" id="{B1225DB5-2CB5-41AD-8AF0-66BB5CFBFDB9}"/>
              </a:ext>
            </a:extLst>
          </p:cNvPr>
          <p:cNvSpPr>
            <a:spLocks noGrp="1"/>
          </p:cNvSpPr>
          <p:nvPr>
            <p:ph type="title"/>
          </p:nvPr>
        </p:nvSpPr>
        <p:spPr/>
        <p:txBody>
          <a:bodyPr/>
          <a:lstStyle/>
          <a:p>
            <a:pPr>
              <a:defRPr/>
            </a:pPr>
            <a:r>
              <a:rPr lang="de-AT" dirty="0">
                <a:solidFill>
                  <a:schemeClr val="accent1"/>
                </a:solidFill>
              </a:rPr>
              <a:t>Sonderkonstellation</a:t>
            </a:r>
            <a:br>
              <a:rPr lang="de-AT" sz="1800" b="1" dirty="0"/>
            </a:br>
            <a:r>
              <a:rPr lang="de-AT" sz="1800" b="1" dirty="0"/>
              <a:t>„Contergan-Fall“: Kausalitäts</a:t>
            </a:r>
            <a:r>
              <a:rPr lang="de-AT" sz="1800" b="1" dirty="0">
                <a:solidFill>
                  <a:srgbClr val="C00000"/>
                </a:solidFill>
              </a:rPr>
              <a:t>nachweis</a:t>
            </a:r>
            <a:endParaRPr lang="de-AT" sz="1800" dirty="0">
              <a:solidFill>
                <a:srgbClr val="C00000"/>
              </a:solidFill>
            </a:endParaRPr>
          </a:p>
        </p:txBody>
      </p:sp>
      <p:sp>
        <p:nvSpPr>
          <p:cNvPr id="30726" name="Datumsplatzhalter 2">
            <a:extLst>
              <a:ext uri="{FF2B5EF4-FFF2-40B4-BE49-F238E27FC236}">
                <a16:creationId xmlns:a16="http://schemas.microsoft.com/office/drawing/2014/main" id="{4512D452-725F-4346-B240-5AB77CDD791D}"/>
              </a:ext>
            </a:extLst>
          </p:cNvPr>
          <p:cNvSpPr>
            <a:spLocks noGrp="1" noChangeArrowheads="1"/>
          </p:cNvSpPr>
          <p:nvPr>
            <p:ph type="dt" sz="quarter" idx="2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endParaRPr lang="de-AT" altLang="de-DE" dirty="0">
              <a:latin typeface="Arial Black" panose="020B0A04020102020204" pitchFamily="34" charset="0"/>
            </a:endParaRPr>
          </a:p>
        </p:txBody>
      </p:sp>
      <p:sp>
        <p:nvSpPr>
          <p:cNvPr id="30727" name="Foliennummernplatzhalter 2">
            <a:extLst>
              <a:ext uri="{FF2B5EF4-FFF2-40B4-BE49-F238E27FC236}">
                <a16:creationId xmlns:a16="http://schemas.microsoft.com/office/drawing/2014/main" id="{5E866A85-F50E-497C-AB6F-7D646AEC3246}"/>
              </a:ext>
            </a:extLst>
          </p:cNvPr>
          <p:cNvSpPr>
            <a:spLocks noGrp="1" noChangeArrowheads="1"/>
          </p:cNvSpPr>
          <p:nvPr>
            <p:ph type="sldNum"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fld id="{5CBE1AD1-CFF3-4825-961C-24177C2F1D9B}" type="slidenum">
              <a:rPr lang="de-AT" altLang="de-DE">
                <a:latin typeface="Arial Black" panose="020B0A04020102020204" pitchFamily="34" charset="0"/>
              </a:rPr>
              <a:pPr/>
              <a:t>15</a:t>
            </a:fld>
            <a:endParaRPr lang="de-AT" altLang="de-DE">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19EFD8B-2323-4C79-99EF-ECCD69467737}"/>
              </a:ext>
            </a:extLst>
          </p:cNvPr>
          <p:cNvSpPr>
            <a:spLocks noGrp="1"/>
          </p:cNvSpPr>
          <p:nvPr>
            <p:ph type="body" sz="quarter" idx="25"/>
          </p:nvPr>
        </p:nvSpPr>
        <p:spPr>
          <a:xfrm>
            <a:off x="1981200" y="5613401"/>
            <a:ext cx="8142288" cy="523875"/>
          </a:xfrm>
        </p:spPr>
        <p:txBody>
          <a:bodyPr/>
          <a:lstStyle/>
          <a:p>
            <a:pPr>
              <a:lnSpc>
                <a:spcPts val="3000"/>
              </a:lnSpc>
              <a:spcBef>
                <a:spcPct val="0"/>
              </a:spcBef>
              <a:defRPr/>
            </a:pPr>
            <a:endParaRPr lang="de-AT" sz="1800" b="1" cap="all" dirty="0">
              <a:solidFill>
                <a:srgbClr val="000000"/>
              </a:solidFill>
              <a:latin typeface="Arial Black" panose="020B0A04020102020204" pitchFamily="34" charset="0"/>
            </a:endParaRPr>
          </a:p>
        </p:txBody>
      </p:sp>
      <p:cxnSp>
        <p:nvCxnSpPr>
          <p:cNvPr id="8" name="Gerade Verbindung mit Pfeil 7">
            <a:extLst>
              <a:ext uri="{FF2B5EF4-FFF2-40B4-BE49-F238E27FC236}">
                <a16:creationId xmlns:a16="http://schemas.microsoft.com/office/drawing/2014/main" id="{08197A29-8B2C-4819-B0F4-4E3D57BE2B5E}"/>
              </a:ext>
            </a:extLst>
          </p:cNvPr>
          <p:cNvCxnSpPr>
            <a:cxnSpLocks/>
          </p:cNvCxnSpPr>
          <p:nvPr/>
        </p:nvCxnSpPr>
        <p:spPr>
          <a:xfrm flipV="1">
            <a:off x="2386014" y="4749800"/>
            <a:ext cx="7310437" cy="793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4A8458E-42EE-4118-A3BA-733A192B51F7}"/>
              </a:ext>
            </a:extLst>
          </p:cNvPr>
          <p:cNvCxnSpPr/>
          <p:nvPr/>
        </p:nvCxnSpPr>
        <p:spPr>
          <a:xfrm>
            <a:off x="2386013" y="4375150"/>
            <a:ext cx="0" cy="700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397" name="Textfeld 13">
            <a:extLst>
              <a:ext uri="{FF2B5EF4-FFF2-40B4-BE49-F238E27FC236}">
                <a16:creationId xmlns:a16="http://schemas.microsoft.com/office/drawing/2014/main" id="{6B5037EE-520A-4E05-BF58-A7A604798D25}"/>
              </a:ext>
            </a:extLst>
          </p:cNvPr>
          <p:cNvSpPr txBox="1">
            <a:spLocks noChangeArrowheads="1"/>
          </p:cNvSpPr>
          <p:nvPr/>
        </p:nvSpPr>
        <p:spPr bwMode="auto">
          <a:xfrm>
            <a:off x="1884364" y="5159376"/>
            <a:ext cx="13795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Entwicklung</a:t>
            </a:r>
          </a:p>
        </p:txBody>
      </p:sp>
      <p:cxnSp>
        <p:nvCxnSpPr>
          <p:cNvPr id="17" name="Gerader Verbinder 16">
            <a:extLst>
              <a:ext uri="{FF2B5EF4-FFF2-40B4-BE49-F238E27FC236}">
                <a16:creationId xmlns:a16="http://schemas.microsoft.com/office/drawing/2014/main" id="{E875CA3D-17E4-4298-ACC2-1F84D959C6DB}"/>
              </a:ext>
            </a:extLst>
          </p:cNvPr>
          <p:cNvCxnSpPr/>
          <p:nvPr/>
        </p:nvCxnSpPr>
        <p:spPr>
          <a:xfrm>
            <a:off x="3857625" y="4375150"/>
            <a:ext cx="0" cy="700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399" name="Textfeld 19">
            <a:extLst>
              <a:ext uri="{FF2B5EF4-FFF2-40B4-BE49-F238E27FC236}">
                <a16:creationId xmlns:a16="http://schemas.microsoft.com/office/drawing/2014/main" id="{18AA9AA1-AD24-4256-A122-0D0A507C3AC8}"/>
              </a:ext>
            </a:extLst>
          </p:cNvPr>
          <p:cNvSpPr txBox="1">
            <a:spLocks noChangeArrowheads="1"/>
          </p:cNvSpPr>
          <p:nvPr/>
        </p:nvSpPr>
        <p:spPr bwMode="auto">
          <a:xfrm>
            <a:off x="3263901" y="5159376"/>
            <a:ext cx="1222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Zulassung</a:t>
            </a:r>
          </a:p>
        </p:txBody>
      </p:sp>
      <p:cxnSp>
        <p:nvCxnSpPr>
          <p:cNvPr id="21" name="Gerader Verbinder 20">
            <a:extLst>
              <a:ext uri="{FF2B5EF4-FFF2-40B4-BE49-F238E27FC236}">
                <a16:creationId xmlns:a16="http://schemas.microsoft.com/office/drawing/2014/main" id="{E4C682E1-4229-452D-9321-ABE2BC463C5A}"/>
              </a:ext>
            </a:extLst>
          </p:cNvPr>
          <p:cNvCxnSpPr/>
          <p:nvPr/>
        </p:nvCxnSpPr>
        <p:spPr>
          <a:xfrm>
            <a:off x="5202238" y="4375150"/>
            <a:ext cx="0" cy="7000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401" name="Textfeld 21">
            <a:extLst>
              <a:ext uri="{FF2B5EF4-FFF2-40B4-BE49-F238E27FC236}">
                <a16:creationId xmlns:a16="http://schemas.microsoft.com/office/drawing/2014/main" id="{299A2516-9B06-498B-BE5C-527326E0D45F}"/>
              </a:ext>
            </a:extLst>
          </p:cNvPr>
          <p:cNvSpPr txBox="1">
            <a:spLocks noChangeArrowheads="1"/>
          </p:cNvSpPr>
          <p:nvPr/>
        </p:nvSpPr>
        <p:spPr bwMode="auto">
          <a:xfrm>
            <a:off x="4486275" y="5167313"/>
            <a:ext cx="13795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Herstellung</a:t>
            </a:r>
          </a:p>
        </p:txBody>
      </p:sp>
      <p:cxnSp>
        <p:nvCxnSpPr>
          <p:cNvPr id="23" name="Gerader Verbinder 22">
            <a:extLst>
              <a:ext uri="{FF2B5EF4-FFF2-40B4-BE49-F238E27FC236}">
                <a16:creationId xmlns:a16="http://schemas.microsoft.com/office/drawing/2014/main" id="{BE21EE16-FDF7-4BB9-ADF3-21A1B00EC6F6}"/>
              </a:ext>
            </a:extLst>
          </p:cNvPr>
          <p:cNvCxnSpPr>
            <a:cxnSpLocks/>
          </p:cNvCxnSpPr>
          <p:nvPr/>
        </p:nvCxnSpPr>
        <p:spPr>
          <a:xfrm flipH="1">
            <a:off x="5535614" y="4929189"/>
            <a:ext cx="4160837"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9403" name="Textfeld 24">
            <a:extLst>
              <a:ext uri="{FF2B5EF4-FFF2-40B4-BE49-F238E27FC236}">
                <a16:creationId xmlns:a16="http://schemas.microsoft.com/office/drawing/2014/main" id="{CD6F3AD1-20E0-4C3C-8CD9-BDF2B7BCEE32}"/>
              </a:ext>
            </a:extLst>
          </p:cNvPr>
          <p:cNvSpPr txBox="1">
            <a:spLocks noChangeArrowheads="1"/>
          </p:cNvSpPr>
          <p:nvPr/>
        </p:nvSpPr>
        <p:spPr bwMode="auto">
          <a:xfrm>
            <a:off x="7145339" y="5159376"/>
            <a:ext cx="11191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Nutzung</a:t>
            </a:r>
          </a:p>
        </p:txBody>
      </p:sp>
      <p:cxnSp>
        <p:nvCxnSpPr>
          <p:cNvPr id="26" name="Gerader Verbinder 25">
            <a:extLst>
              <a:ext uri="{FF2B5EF4-FFF2-40B4-BE49-F238E27FC236}">
                <a16:creationId xmlns:a16="http://schemas.microsoft.com/office/drawing/2014/main" id="{5F3DD2B6-4C13-405B-B354-DF6403299AA1}"/>
              </a:ext>
            </a:extLst>
          </p:cNvPr>
          <p:cNvCxnSpPr/>
          <p:nvPr/>
        </p:nvCxnSpPr>
        <p:spPr>
          <a:xfrm>
            <a:off x="9696450" y="4375150"/>
            <a:ext cx="0" cy="7000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9405" name="Textfeld 26">
            <a:extLst>
              <a:ext uri="{FF2B5EF4-FFF2-40B4-BE49-F238E27FC236}">
                <a16:creationId xmlns:a16="http://schemas.microsoft.com/office/drawing/2014/main" id="{2A6B547C-4513-497D-8BBC-EA9525430D3A}"/>
              </a:ext>
            </a:extLst>
          </p:cNvPr>
          <p:cNvSpPr txBox="1">
            <a:spLocks noChangeArrowheads="1"/>
          </p:cNvSpPr>
          <p:nvPr/>
        </p:nvSpPr>
        <p:spPr bwMode="auto">
          <a:xfrm>
            <a:off x="9137650" y="5167313"/>
            <a:ext cx="11191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rPr>
              <a:t>Schaden</a:t>
            </a:r>
          </a:p>
        </p:txBody>
      </p:sp>
      <p:sp>
        <p:nvSpPr>
          <p:cNvPr id="28" name="Pfeil: nach rechts 27">
            <a:extLst>
              <a:ext uri="{FF2B5EF4-FFF2-40B4-BE49-F238E27FC236}">
                <a16:creationId xmlns:a16="http://schemas.microsoft.com/office/drawing/2014/main" id="{F5C80C66-17E2-4552-984C-F479FA02A16B}"/>
              </a:ext>
            </a:extLst>
          </p:cNvPr>
          <p:cNvSpPr/>
          <p:nvPr/>
        </p:nvSpPr>
        <p:spPr>
          <a:xfrm>
            <a:off x="3857626" y="2576514"/>
            <a:ext cx="5838825" cy="11207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a:solidFill>
                <a:srgbClr val="704F95"/>
              </a:solidFill>
              <a:latin typeface="Gotham Book"/>
            </a:endParaRPr>
          </a:p>
        </p:txBody>
      </p:sp>
      <p:sp>
        <p:nvSpPr>
          <p:cNvPr id="30" name="Pfeil: nach rechts 29">
            <a:extLst>
              <a:ext uri="{FF2B5EF4-FFF2-40B4-BE49-F238E27FC236}">
                <a16:creationId xmlns:a16="http://schemas.microsoft.com/office/drawing/2014/main" id="{A4913E3E-D633-4ECE-A35E-695B83B2EE1B}"/>
              </a:ext>
            </a:extLst>
          </p:cNvPr>
          <p:cNvSpPr/>
          <p:nvPr/>
        </p:nvSpPr>
        <p:spPr>
          <a:xfrm>
            <a:off x="2359025" y="1292225"/>
            <a:ext cx="7348538" cy="1117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dirty="0">
              <a:solidFill>
                <a:srgbClr val="704F95"/>
              </a:solidFill>
              <a:latin typeface="Gotham Book"/>
            </a:endParaRPr>
          </a:p>
        </p:txBody>
      </p:sp>
      <p:sp>
        <p:nvSpPr>
          <p:cNvPr id="59408" name="Textfeld 30">
            <a:extLst>
              <a:ext uri="{FF2B5EF4-FFF2-40B4-BE49-F238E27FC236}">
                <a16:creationId xmlns:a16="http://schemas.microsoft.com/office/drawing/2014/main" id="{81DD9D23-0769-4EE4-930F-7F1F0B8EA79B}"/>
              </a:ext>
            </a:extLst>
          </p:cNvPr>
          <p:cNvSpPr txBox="1">
            <a:spLocks noChangeArrowheads="1"/>
          </p:cNvSpPr>
          <p:nvPr/>
        </p:nvSpPr>
        <p:spPr bwMode="auto">
          <a:xfrm>
            <a:off x="3186114" y="1673226"/>
            <a:ext cx="54959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700" dirty="0">
                <a:solidFill>
                  <a:srgbClr val="000000"/>
                </a:solidFill>
                <a:latin typeface="Arial" panose="020B0604020202020204" pitchFamily="34" charset="0"/>
                <a:cs typeface="Arial" panose="020B0604020202020204" pitchFamily="34" charset="0"/>
                <a:sym typeface="Wingdings" panose="05000000000000000000" pitchFamily="2" charset="2"/>
              </a:rPr>
              <a:t>Entwickler / Hersteller </a:t>
            </a:r>
          </a:p>
        </p:txBody>
      </p:sp>
      <p:sp>
        <p:nvSpPr>
          <p:cNvPr id="24" name="Titel 4">
            <a:extLst>
              <a:ext uri="{FF2B5EF4-FFF2-40B4-BE49-F238E27FC236}">
                <a16:creationId xmlns:a16="http://schemas.microsoft.com/office/drawing/2014/main" id="{A7E1125F-58C3-489D-A8D2-1061A1D99279}"/>
              </a:ext>
            </a:extLst>
          </p:cNvPr>
          <p:cNvSpPr txBox="1">
            <a:spLocks/>
          </p:cNvSpPr>
          <p:nvPr/>
        </p:nvSpPr>
        <p:spPr>
          <a:xfrm>
            <a:off x="1016000" y="393700"/>
            <a:ext cx="10535920" cy="895350"/>
          </a:xfrm>
          <a:prstGeom prst="rect">
            <a:avLst/>
          </a:prstGeom>
        </p:spPr>
        <p:txBody>
          <a:bodyPr lIns="0" tIns="72000" rIns="0" bIns="0"/>
          <a:lstStyle>
            <a:lvl1pPr algn="l" rtl="0" eaLnBrk="0" fontAlgn="base" hangingPunct="0">
              <a:lnSpc>
                <a:spcPts val="3000"/>
              </a:lnSpc>
              <a:spcBef>
                <a:spcPct val="0"/>
              </a:spcBef>
              <a:spcAft>
                <a:spcPct val="0"/>
              </a:spcAft>
              <a:defRPr sz="3100" kern="1200" cap="all">
                <a:solidFill>
                  <a:schemeClr val="tx1"/>
                </a:solidFill>
                <a:latin typeface="Arial Black" panose="020B0A04020102020204" pitchFamily="34" charset="0"/>
                <a:ea typeface="MS PGothic" pitchFamily="34" charset="-128"/>
                <a:cs typeface="MS PGothic" charset="0"/>
              </a:defRPr>
            </a:lvl1pPr>
            <a:lvl2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2pPr>
            <a:lvl3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3pPr>
            <a:lvl4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4pPr>
            <a:lvl5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5pPr>
            <a:lvl6pPr marL="457200" algn="l" rtl="0" fontAlgn="base">
              <a:lnSpc>
                <a:spcPts val="3000"/>
              </a:lnSpc>
              <a:spcBef>
                <a:spcPct val="0"/>
              </a:spcBef>
              <a:spcAft>
                <a:spcPct val="0"/>
              </a:spcAft>
              <a:defRPr sz="3100">
                <a:solidFill>
                  <a:schemeClr val="tx1"/>
                </a:solidFill>
                <a:latin typeface="Arial Black" pitchFamily="34" charset="0"/>
              </a:defRPr>
            </a:lvl6pPr>
            <a:lvl7pPr marL="914400" algn="l" rtl="0" fontAlgn="base">
              <a:lnSpc>
                <a:spcPts val="3000"/>
              </a:lnSpc>
              <a:spcBef>
                <a:spcPct val="0"/>
              </a:spcBef>
              <a:spcAft>
                <a:spcPct val="0"/>
              </a:spcAft>
              <a:defRPr sz="3100">
                <a:solidFill>
                  <a:schemeClr val="tx1"/>
                </a:solidFill>
                <a:latin typeface="Arial Black" pitchFamily="34" charset="0"/>
              </a:defRPr>
            </a:lvl7pPr>
            <a:lvl8pPr marL="1371600" algn="l" rtl="0" fontAlgn="base">
              <a:lnSpc>
                <a:spcPts val="3000"/>
              </a:lnSpc>
              <a:spcBef>
                <a:spcPct val="0"/>
              </a:spcBef>
              <a:spcAft>
                <a:spcPct val="0"/>
              </a:spcAft>
              <a:defRPr sz="3100">
                <a:solidFill>
                  <a:schemeClr val="tx1"/>
                </a:solidFill>
                <a:latin typeface="Arial Black" pitchFamily="34" charset="0"/>
              </a:defRPr>
            </a:lvl8pPr>
            <a:lvl9pPr marL="1828800" algn="l" rtl="0" fontAlgn="base">
              <a:lnSpc>
                <a:spcPts val="3000"/>
              </a:lnSpc>
              <a:spcBef>
                <a:spcPct val="0"/>
              </a:spcBef>
              <a:spcAft>
                <a:spcPct val="0"/>
              </a:spcAft>
              <a:defRPr sz="3100">
                <a:solidFill>
                  <a:schemeClr val="tx1"/>
                </a:solidFill>
                <a:latin typeface="Arial Black" pitchFamily="34" charset="0"/>
              </a:defRPr>
            </a:lvl9pPr>
          </a:lstStyle>
          <a:p>
            <a:pPr>
              <a:defRPr/>
            </a:pPr>
            <a:r>
              <a:rPr lang="de-DE" sz="3200" b="1" cap="none" dirty="0">
                <a:solidFill>
                  <a:srgbClr val="0070C0"/>
                </a:solidFill>
                <a:latin typeface="Arial" panose="020B0604020202020204" pitchFamily="34" charset="0"/>
                <a:cs typeface="Arial" panose="020B0604020202020204" pitchFamily="34" charset="0"/>
              </a:rPr>
              <a:t>Wer ist kausal für Schaden und möglicher Täter?</a:t>
            </a:r>
            <a:endParaRPr lang="de-AT" sz="3200" cap="none" dirty="0">
              <a:solidFill>
                <a:srgbClr val="0070C0"/>
              </a:solidFill>
              <a:latin typeface="Arial" panose="020B0604020202020204" pitchFamily="34" charset="0"/>
              <a:cs typeface="Arial" panose="020B0604020202020204" pitchFamily="34" charset="0"/>
            </a:endParaRPr>
          </a:p>
        </p:txBody>
      </p:sp>
      <p:sp>
        <p:nvSpPr>
          <p:cNvPr id="19" name="Pfeil: nach rechts 18">
            <a:extLst>
              <a:ext uri="{FF2B5EF4-FFF2-40B4-BE49-F238E27FC236}">
                <a16:creationId xmlns:a16="http://schemas.microsoft.com/office/drawing/2014/main" id="{58DBA264-3E89-48DB-A56D-7D7333522AC2}"/>
              </a:ext>
            </a:extLst>
          </p:cNvPr>
          <p:cNvSpPr/>
          <p:nvPr/>
        </p:nvSpPr>
        <p:spPr>
          <a:xfrm>
            <a:off x="5202239" y="3781426"/>
            <a:ext cx="4511675" cy="11207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a:solidFill>
                <a:srgbClr val="704F95"/>
              </a:solidFill>
              <a:latin typeface="Gotham Book"/>
            </a:endParaRPr>
          </a:p>
        </p:txBody>
      </p:sp>
      <p:sp>
        <p:nvSpPr>
          <p:cNvPr id="59411" name="Textfeld 31">
            <a:extLst>
              <a:ext uri="{FF2B5EF4-FFF2-40B4-BE49-F238E27FC236}">
                <a16:creationId xmlns:a16="http://schemas.microsoft.com/office/drawing/2014/main" id="{5B65F343-E933-42B9-A157-1782B4B9D0A2}"/>
              </a:ext>
            </a:extLst>
          </p:cNvPr>
          <p:cNvSpPr txBox="1">
            <a:spLocks noChangeArrowheads="1"/>
          </p:cNvSpPr>
          <p:nvPr/>
        </p:nvSpPr>
        <p:spPr bwMode="auto">
          <a:xfrm>
            <a:off x="3763964" y="2954338"/>
            <a:ext cx="54959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700">
                <a:solidFill>
                  <a:srgbClr val="000000"/>
                </a:solidFill>
                <a:latin typeface="Arial" panose="020B0604020202020204" pitchFamily="34" charset="0"/>
                <a:cs typeface="Arial" panose="020B0604020202020204" pitchFamily="34" charset="0"/>
                <a:sym typeface="Wingdings" panose="05000000000000000000" pitchFamily="2" charset="2"/>
              </a:rPr>
              <a:t>Zulassungsbehörde</a:t>
            </a:r>
          </a:p>
        </p:txBody>
      </p:sp>
      <p:sp>
        <p:nvSpPr>
          <p:cNvPr id="59412" name="Textfeld 32">
            <a:extLst>
              <a:ext uri="{FF2B5EF4-FFF2-40B4-BE49-F238E27FC236}">
                <a16:creationId xmlns:a16="http://schemas.microsoft.com/office/drawing/2014/main" id="{EBAD93B9-A1BD-4A07-829A-08D2CFBACB93}"/>
              </a:ext>
            </a:extLst>
          </p:cNvPr>
          <p:cNvSpPr txBox="1">
            <a:spLocks noChangeArrowheads="1"/>
          </p:cNvSpPr>
          <p:nvPr/>
        </p:nvSpPr>
        <p:spPr bwMode="auto">
          <a:xfrm>
            <a:off x="4627564" y="4164014"/>
            <a:ext cx="5495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700" dirty="0">
                <a:solidFill>
                  <a:srgbClr val="000000"/>
                </a:solidFill>
                <a:latin typeface="Arial" panose="020B0604020202020204" pitchFamily="34" charset="0"/>
                <a:cs typeface="Arial" panose="020B0604020202020204" pitchFamily="34" charset="0"/>
                <a:sym typeface="Wingdings" panose="05000000000000000000" pitchFamily="2" charset="2"/>
              </a:rPr>
              <a:t>Anwender</a:t>
            </a:r>
          </a:p>
        </p:txBody>
      </p:sp>
      <p:sp>
        <p:nvSpPr>
          <p:cNvPr id="3" name="Fußzeilenplatzhalter 2">
            <a:extLst>
              <a:ext uri="{FF2B5EF4-FFF2-40B4-BE49-F238E27FC236}">
                <a16:creationId xmlns:a16="http://schemas.microsoft.com/office/drawing/2014/main" id="{7C64C30A-8710-4A4C-9934-163709B12A29}"/>
              </a:ext>
            </a:extLst>
          </p:cNvPr>
          <p:cNvSpPr>
            <a:spLocks noGrp="1"/>
          </p:cNvSpPr>
          <p:nvPr>
            <p:ph type="ftr" sz="quarter" idx="27"/>
          </p:nvPr>
        </p:nvSpPr>
        <p:spPr/>
        <p:txBody>
          <a:bodyPr/>
          <a:lstStyle/>
          <a:p>
            <a:pPr algn="l">
              <a:defRPr/>
            </a:pPr>
            <a:endParaRPr lang="en-US" sz="1000" b="1" dirty="0">
              <a:solidFill>
                <a:srgbClr val="000000"/>
              </a:solidFill>
              <a:latin typeface="Arial Black" panose="020B0A04020102020204" pitchFamily="34" charset="0"/>
            </a:endParaRPr>
          </a:p>
        </p:txBody>
      </p:sp>
      <p:sp>
        <p:nvSpPr>
          <p:cNvPr id="59414" name="Foliennummernplatzhalter 1">
            <a:extLst>
              <a:ext uri="{FF2B5EF4-FFF2-40B4-BE49-F238E27FC236}">
                <a16:creationId xmlns:a16="http://schemas.microsoft.com/office/drawing/2014/main" id="{A3E42860-BCB4-4510-9232-8911EE240FD7}"/>
              </a:ext>
            </a:extLst>
          </p:cNvPr>
          <p:cNvSpPr>
            <a:spLocks noGrp="1" noChangeArrowheads="1"/>
          </p:cNvSpPr>
          <p:nvPr>
            <p:ph type="sldNum"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fontAlgn="base">
              <a:spcBef>
                <a:spcPct val="0"/>
              </a:spcBef>
              <a:spcAft>
                <a:spcPct val="0"/>
              </a:spcAft>
              <a:defRPr/>
            </a:pPr>
            <a:fld id="{02B60A10-DB41-45AC-9679-DA6637F02C99}" type="slidenum">
              <a:rPr lang="en-US" altLang="de-DE" sz="1000" b="1">
                <a:solidFill>
                  <a:srgbClr val="000000"/>
                </a:solidFill>
                <a:latin typeface="Arial Black" panose="020B0A04020102020204" pitchFamily="34" charset="0"/>
              </a:rPr>
              <a:pPr fontAlgn="base">
                <a:spcBef>
                  <a:spcPct val="0"/>
                </a:spcBef>
                <a:spcAft>
                  <a:spcPct val="0"/>
                </a:spcAft>
                <a:defRPr/>
              </a:pPr>
              <a:t>16</a:t>
            </a:fld>
            <a:endParaRPr lang="en-US" altLang="de-DE" sz="1000" b="1">
              <a:solidFill>
                <a:srgbClr val="000000"/>
              </a:solidFill>
              <a:latin typeface="Arial Black" panose="020B0A040201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Grafik 3">
            <a:extLst>
              <a:ext uri="{FF2B5EF4-FFF2-40B4-BE49-F238E27FC236}">
                <a16:creationId xmlns:a16="http://schemas.microsoft.com/office/drawing/2014/main" id="{969AA490-EFDF-4BA2-BAFF-14BA129390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36676"/>
            <a:ext cx="85344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Gerader Verbinder 11">
            <a:extLst>
              <a:ext uri="{FF2B5EF4-FFF2-40B4-BE49-F238E27FC236}">
                <a16:creationId xmlns:a16="http://schemas.microsoft.com/office/drawing/2014/main" id="{0C03DDB7-A2C1-45D2-993E-662710F21D94}"/>
              </a:ext>
            </a:extLst>
          </p:cNvPr>
          <p:cNvCxnSpPr>
            <a:cxnSpLocks/>
          </p:cNvCxnSpPr>
          <p:nvPr/>
        </p:nvCxnSpPr>
        <p:spPr>
          <a:xfrm>
            <a:off x="5808663" y="3860800"/>
            <a:ext cx="0" cy="1409700"/>
          </a:xfrm>
          <a:prstGeom prst="line">
            <a:avLst/>
          </a:prstGeom>
          <a:ln w="38100">
            <a:solidFill>
              <a:schemeClr val="accent6">
                <a:lumMod val="7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77156" name="Textfeld 15">
            <a:extLst>
              <a:ext uri="{FF2B5EF4-FFF2-40B4-BE49-F238E27FC236}">
                <a16:creationId xmlns:a16="http://schemas.microsoft.com/office/drawing/2014/main" id="{AA2C5703-F011-40F1-906D-C9573904E401}"/>
              </a:ext>
            </a:extLst>
          </p:cNvPr>
          <p:cNvSpPr txBox="1">
            <a:spLocks noChangeArrowheads="1"/>
          </p:cNvSpPr>
          <p:nvPr/>
        </p:nvSpPr>
        <p:spPr bwMode="auto">
          <a:xfrm>
            <a:off x="5857082" y="4440237"/>
            <a:ext cx="2228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a:r>
              <a:rPr lang="de-AT" altLang="de-DE" sz="1600" b="1" dirty="0">
                <a:solidFill>
                  <a:srgbClr val="C00000"/>
                </a:solidFill>
                <a:latin typeface="Arial" panose="020B0604020202020204" pitchFamily="34" charset="0"/>
                <a:cs typeface="Arial" panose="020B0604020202020204" pitchFamily="34" charset="0"/>
              </a:rPr>
              <a:t>Entscheidungs-träger-</a:t>
            </a:r>
            <a:br>
              <a:rPr lang="de-AT" altLang="de-DE" sz="1600" b="1" dirty="0">
                <a:solidFill>
                  <a:srgbClr val="C00000"/>
                </a:solidFill>
                <a:latin typeface="Arial" panose="020B0604020202020204" pitchFamily="34" charset="0"/>
                <a:cs typeface="Arial" panose="020B0604020202020204" pitchFamily="34" charset="0"/>
              </a:rPr>
            </a:br>
            <a:r>
              <a:rPr lang="de-AT" altLang="de-DE" sz="1600" b="1" dirty="0" err="1">
                <a:solidFill>
                  <a:srgbClr val="C00000"/>
                </a:solidFill>
                <a:latin typeface="Arial" panose="020B0604020202020204" pitchFamily="34" charset="0"/>
                <a:cs typeface="Arial" panose="020B0604020202020204" pitchFamily="34" charset="0"/>
              </a:rPr>
              <a:t>schuldvorwurf</a:t>
            </a:r>
            <a:endParaRPr lang="de-AT" altLang="de-DE" sz="1600" b="1" dirty="0">
              <a:solidFill>
                <a:srgbClr val="C00000"/>
              </a:solidFill>
              <a:latin typeface="Arial" panose="020B0604020202020204" pitchFamily="34" charset="0"/>
              <a:cs typeface="Arial" panose="020B0604020202020204" pitchFamily="34" charset="0"/>
            </a:endParaRPr>
          </a:p>
        </p:txBody>
      </p:sp>
      <p:sp>
        <p:nvSpPr>
          <p:cNvPr id="8" name="Titel 7">
            <a:extLst>
              <a:ext uri="{FF2B5EF4-FFF2-40B4-BE49-F238E27FC236}">
                <a16:creationId xmlns:a16="http://schemas.microsoft.com/office/drawing/2014/main" id="{ED9CBAB3-53BD-406F-BBD9-1129DBEB3D79}"/>
              </a:ext>
            </a:extLst>
          </p:cNvPr>
          <p:cNvSpPr>
            <a:spLocks noGrp="1"/>
          </p:cNvSpPr>
          <p:nvPr>
            <p:ph type="title"/>
          </p:nvPr>
        </p:nvSpPr>
        <p:spPr>
          <a:xfrm>
            <a:off x="1602581" y="193676"/>
            <a:ext cx="8986837" cy="1143000"/>
          </a:xfrm>
        </p:spPr>
        <p:txBody>
          <a:bodyPr rtlCol="0"/>
          <a:lstStyle/>
          <a:p>
            <a:pPr>
              <a:defRPr/>
            </a:pPr>
            <a:r>
              <a:rPr lang="de-AT" sz="3200" b="1" dirty="0">
                <a:solidFill>
                  <a:schemeClr val="accent1"/>
                </a:solidFill>
                <a:latin typeface="Arial" panose="020B0604020202020204" pitchFamily="34" charset="0"/>
                <a:cs typeface="Arial" panose="020B0604020202020204" pitchFamily="34" charset="0"/>
              </a:rPr>
              <a:t>Strafrechtliche Haftung des Verbandes</a:t>
            </a:r>
            <a:br>
              <a:rPr lang="de-AT" dirty="0">
                <a:solidFill>
                  <a:schemeClr val="accent4">
                    <a:lumMod val="75000"/>
                  </a:schemeClr>
                </a:solidFill>
              </a:rPr>
            </a:br>
            <a:r>
              <a:rPr lang="de-AT" sz="1400" dirty="0"/>
              <a:t>Individualunrecht + Verbandsbezug + Verbandsverschulden</a:t>
            </a:r>
          </a:p>
        </p:txBody>
      </p:sp>
      <p:sp>
        <p:nvSpPr>
          <p:cNvPr id="177158" name="Datumsplatzhalter 1">
            <a:extLst>
              <a:ext uri="{FF2B5EF4-FFF2-40B4-BE49-F238E27FC236}">
                <a16:creationId xmlns:a16="http://schemas.microsoft.com/office/drawing/2014/main" id="{21B9FDC1-D242-456F-AF85-51C230D9697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endParaRPr lang="de-DE" altLang="de-DE" dirty="0">
              <a:latin typeface="Arial Black" panose="020B0A04020102020204" pitchFamily="34" charset="0"/>
            </a:endParaRPr>
          </a:p>
        </p:txBody>
      </p:sp>
      <p:sp>
        <p:nvSpPr>
          <p:cNvPr id="177159" name="Foliennummernplatzhalter 1">
            <a:extLst>
              <a:ext uri="{FF2B5EF4-FFF2-40B4-BE49-F238E27FC236}">
                <a16:creationId xmlns:a16="http://schemas.microsoft.com/office/drawing/2014/main" id="{CCBF611E-8DB0-478B-803B-06B3217AEC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fld id="{A087BADB-EEED-4DEC-A354-4FEF5D736C81}" type="slidenum">
              <a:rPr lang="de-DE" altLang="de-DE">
                <a:latin typeface="Arial Black" panose="020B0A04020102020204" pitchFamily="34" charset="0"/>
              </a:rPr>
              <a:pPr/>
              <a:t>17</a:t>
            </a:fld>
            <a:endParaRPr lang="de-DE" altLang="de-DE">
              <a:latin typeface="Arial Black" panose="020B0A04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CA06B4F-3D32-47C8-9FBE-3397A1EC81BB}"/>
              </a:ext>
            </a:extLst>
          </p:cNvPr>
          <p:cNvSpPr>
            <a:spLocks noGrp="1"/>
          </p:cNvSpPr>
          <p:nvPr>
            <p:ph type="sldNum" sz="quarter" idx="23"/>
          </p:nvPr>
        </p:nvSpPr>
        <p:spPr>
          <a:xfrm>
            <a:off x="8087836" y="6395540"/>
            <a:ext cx="514350"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E63E1A-9A02-4568-8D2A-DC6EC5EE1A7C}" type="slidenum">
              <a:rPr lang="de-AT" smtClean="0"/>
              <a:pPr/>
              <a:t>18</a:t>
            </a:fld>
            <a:endParaRPr lang="de-AT" dirty="0"/>
          </a:p>
        </p:txBody>
      </p:sp>
      <p:sp>
        <p:nvSpPr>
          <p:cNvPr id="5" name="Textplatzhalter 4">
            <a:extLst>
              <a:ext uri="{FF2B5EF4-FFF2-40B4-BE49-F238E27FC236}">
                <a16:creationId xmlns:a16="http://schemas.microsoft.com/office/drawing/2014/main" id="{8906CA28-7D51-44BD-83AC-BA3E5F27432E}"/>
              </a:ext>
            </a:extLst>
          </p:cNvPr>
          <p:cNvSpPr>
            <a:spLocks noGrp="1"/>
          </p:cNvSpPr>
          <p:nvPr>
            <p:ph type="body" sz="quarter" idx="25"/>
          </p:nvPr>
        </p:nvSpPr>
        <p:spPr/>
        <p:txBody>
          <a:bodyPr/>
          <a:lstStyle/>
          <a:p>
            <a:endParaRPr lang="de-AT"/>
          </a:p>
        </p:txBody>
      </p:sp>
      <p:sp>
        <p:nvSpPr>
          <p:cNvPr id="7" name="Bildplatzhalter 6">
            <a:extLst>
              <a:ext uri="{FF2B5EF4-FFF2-40B4-BE49-F238E27FC236}">
                <a16:creationId xmlns:a16="http://schemas.microsoft.com/office/drawing/2014/main" id="{412201F6-4AD8-4862-B40C-F2911C7CE44B}"/>
              </a:ext>
            </a:extLst>
          </p:cNvPr>
          <p:cNvSpPr>
            <a:spLocks noGrp="1"/>
          </p:cNvSpPr>
          <p:nvPr>
            <p:ph type="pic" sz="quarter" idx="14"/>
          </p:nvPr>
        </p:nvSpPr>
        <p:spPr/>
      </p:sp>
      <p:sp>
        <p:nvSpPr>
          <p:cNvPr id="9" name="Titel 7">
            <a:extLst>
              <a:ext uri="{FF2B5EF4-FFF2-40B4-BE49-F238E27FC236}">
                <a16:creationId xmlns:a16="http://schemas.microsoft.com/office/drawing/2014/main" id="{A6105A1C-2D96-4EF3-A2CA-524C3212AC3C}"/>
              </a:ext>
            </a:extLst>
          </p:cNvPr>
          <p:cNvSpPr>
            <a:spLocks noGrp="1"/>
          </p:cNvSpPr>
          <p:nvPr>
            <p:ph type="title"/>
          </p:nvPr>
        </p:nvSpPr>
        <p:spPr>
          <a:xfrm>
            <a:off x="1152525" y="255588"/>
            <a:ext cx="9058275" cy="1143000"/>
          </a:xfrm>
        </p:spPr>
        <p:txBody>
          <a:bodyPr vert="horz" lIns="0" tIns="72000" rIns="0" bIns="0" rtlCol="0" anchor="t">
            <a:noAutofit/>
          </a:bodyPr>
          <a:lstStyle/>
          <a:p>
            <a:pPr algn="l"/>
            <a:r>
              <a:rPr lang="de-AT" sz="3200" b="1" dirty="0">
                <a:solidFill>
                  <a:schemeClr val="accent1"/>
                </a:solidFill>
                <a:latin typeface="Arial" panose="020B0604020202020204" pitchFamily="34" charset="0"/>
                <a:cs typeface="Arial" panose="020B0604020202020204" pitchFamily="34" charset="0"/>
              </a:rPr>
              <a:t>Wofür kann einen Verband strafrechtliche Verbandsverantwortlichkeit treffen?</a:t>
            </a:r>
          </a:p>
        </p:txBody>
      </p:sp>
      <p:sp>
        <p:nvSpPr>
          <p:cNvPr id="10" name="Textplatzhalter 17">
            <a:extLst>
              <a:ext uri="{FF2B5EF4-FFF2-40B4-BE49-F238E27FC236}">
                <a16:creationId xmlns:a16="http://schemas.microsoft.com/office/drawing/2014/main" id="{117D8F61-145D-4535-9CB3-D75DA983EA23}"/>
              </a:ext>
            </a:extLst>
          </p:cNvPr>
          <p:cNvSpPr txBox="1">
            <a:spLocks/>
          </p:cNvSpPr>
          <p:nvPr/>
        </p:nvSpPr>
        <p:spPr bwMode="auto">
          <a:xfrm>
            <a:off x="859366" y="1206277"/>
            <a:ext cx="9808634"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rtl="0" eaLnBrk="0" fontAlgn="base" hangingPunct="0">
              <a:lnSpc>
                <a:spcPts val="2100"/>
              </a:lnSpc>
              <a:spcBef>
                <a:spcPts val="800"/>
              </a:spcBef>
              <a:spcAft>
                <a:spcPct val="0"/>
              </a:spcAft>
              <a:buClrTx/>
              <a:buSzPct val="90000"/>
              <a:buFont typeface="Wingdings 2" panose="05020102010507070707" pitchFamily="18" charset="2"/>
              <a:buChar char=""/>
              <a:defRPr sz="1700" kern="1200">
                <a:solidFill>
                  <a:schemeClr val="tx1"/>
                </a:solidFill>
                <a:latin typeface="Arial" panose="020B0604020202020204" pitchFamily="34" charset="0"/>
                <a:ea typeface="+mn-ea"/>
                <a:cs typeface="Arial" panose="020B0604020202020204" pitchFamily="34" charset="0"/>
                <a:sym typeface="Webdings" panose="05030102010509060703" pitchFamily="18" charset="2"/>
              </a:defRPr>
            </a:lvl1pPr>
            <a:lvl2pPr marL="503238" indent="-250825" algn="l" rtl="0" eaLnBrk="0" fontAlgn="base" hangingPunct="0">
              <a:lnSpc>
                <a:spcPts val="2100"/>
              </a:lnSpc>
              <a:spcBef>
                <a:spcPct val="0"/>
              </a:spcBef>
              <a:spcAft>
                <a:spcPct val="0"/>
              </a:spcAft>
              <a:buClrTx/>
              <a:buSzPct val="90000"/>
              <a:buFont typeface="Wingdings 2" panose="05020102010507070707" pitchFamily="18" charset="2"/>
              <a:buChar char=""/>
              <a:defRPr sz="1700" kern="1200">
                <a:solidFill>
                  <a:schemeClr val="tx1"/>
                </a:solidFill>
                <a:latin typeface="Arial" panose="020B0604020202020204" pitchFamily="34" charset="0"/>
                <a:ea typeface="+mn-ea"/>
                <a:cs typeface="Arial" panose="020B0604020202020204" pitchFamily="34" charset="0"/>
                <a:sym typeface="Wingdings" panose="05000000000000000000" pitchFamily="2" charset="2"/>
              </a:defRPr>
            </a:lvl2pPr>
            <a:lvl3pPr marL="736600" indent="-233363" algn="l" rtl="0" eaLnBrk="0" fontAlgn="base" hangingPunct="0">
              <a:lnSpc>
                <a:spcPts val="1900"/>
              </a:lnSpc>
              <a:spcBef>
                <a:spcPct val="0"/>
              </a:spcBef>
              <a:spcAft>
                <a:spcPct val="0"/>
              </a:spcAft>
              <a:buClrTx/>
              <a:buSzPct val="90000"/>
              <a:buFont typeface="Wingdings 2" panose="05020102010507070707" pitchFamily="18" charset="2"/>
              <a:buChar char=""/>
              <a:defRPr sz="1500" kern="1200">
                <a:solidFill>
                  <a:schemeClr val="tx1"/>
                </a:solidFill>
                <a:latin typeface="Arial" panose="020B0604020202020204" pitchFamily="34" charset="0"/>
                <a:ea typeface="+mn-ea"/>
                <a:cs typeface="Arial" panose="020B0604020202020204" pitchFamily="34" charset="0"/>
              </a:defRPr>
            </a:lvl3pPr>
            <a:lvl4pPr marL="989013" indent="-233363" algn="l" rtl="0" eaLnBrk="0" fontAlgn="base" hangingPunct="0">
              <a:lnSpc>
                <a:spcPts val="1900"/>
              </a:lnSpc>
              <a:spcBef>
                <a:spcPct val="0"/>
              </a:spcBef>
              <a:spcAft>
                <a:spcPct val="0"/>
              </a:spcAft>
              <a:buClrTx/>
              <a:buSzPct val="90000"/>
              <a:buFont typeface="Wingdings 2" panose="05020102010507070707" pitchFamily="18" charset="2"/>
              <a:buChar char=""/>
              <a:defRPr sz="1500" kern="1200">
                <a:solidFill>
                  <a:schemeClr val="tx1"/>
                </a:solidFill>
                <a:latin typeface="Arial" panose="020B0604020202020204" pitchFamily="34" charset="0"/>
                <a:ea typeface="+mn-ea"/>
                <a:cs typeface="Arial" panose="020B0604020202020204" pitchFamily="34" charset="0"/>
              </a:defRPr>
            </a:lvl4pPr>
            <a:lvl5pPr marL="1204913" indent="-233363" algn="l" rtl="0" eaLnBrk="0" fontAlgn="base" hangingPunct="0">
              <a:lnSpc>
                <a:spcPts val="1900"/>
              </a:lnSpc>
              <a:spcBef>
                <a:spcPct val="0"/>
              </a:spcBef>
              <a:spcAft>
                <a:spcPct val="0"/>
              </a:spcAft>
              <a:buClrTx/>
              <a:buSzPct val="90000"/>
              <a:buFont typeface="Wingdings 2" panose="05020102010507070707" pitchFamily="18" charset="2"/>
              <a:buChar char=""/>
              <a:defRPr sz="1500" kern="1200">
                <a:solidFill>
                  <a:schemeClr val="tx1"/>
                </a:solidFill>
                <a:latin typeface="Arial" panose="020B0604020202020204" pitchFamily="34" charset="0"/>
                <a:ea typeface="+mn-ea"/>
                <a:cs typeface="Arial" panose="020B0604020202020204" pitchFamily="34" charset="0"/>
                <a:sym typeface="Webdings" panose="05030102010509060703" pitchFamily="18" charset="2"/>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endParaRPr lang="de-AT" altLang="de-DE" dirty="0">
              <a:solidFill>
                <a:srgbClr val="000000"/>
              </a:solidFill>
            </a:endParaRPr>
          </a:p>
          <a:p>
            <a:pPr eaLnBrk="1" hangingPunct="1">
              <a:buFont typeface="Arial" panose="020B0604020202020204" pitchFamily="34" charset="0"/>
              <a:buChar char="•"/>
            </a:pPr>
            <a:r>
              <a:rPr lang="de-AT" altLang="de-DE" sz="2000" b="1" dirty="0"/>
              <a:t>Verbandsbezug</a:t>
            </a:r>
            <a:r>
              <a:rPr lang="de-AT" altLang="de-DE" sz="2000" dirty="0"/>
              <a:t>, </a:t>
            </a:r>
            <a:r>
              <a:rPr lang="de-AT" altLang="de-DE" sz="2000" dirty="0">
                <a:solidFill>
                  <a:srgbClr val="000000"/>
                </a:solidFill>
              </a:rPr>
              <a:t>§ 3 </a:t>
            </a:r>
            <a:r>
              <a:rPr lang="de-AT" altLang="de-DE" sz="2000" dirty="0" err="1">
                <a:solidFill>
                  <a:srgbClr val="000000"/>
                </a:solidFill>
              </a:rPr>
              <a:t>Abs</a:t>
            </a:r>
            <a:r>
              <a:rPr lang="de-AT" altLang="de-DE" sz="2000" dirty="0">
                <a:solidFill>
                  <a:srgbClr val="000000"/>
                </a:solidFill>
              </a:rPr>
              <a:t> 1 </a:t>
            </a:r>
            <a:r>
              <a:rPr lang="de-AT" altLang="de-DE" sz="2000" dirty="0" err="1">
                <a:solidFill>
                  <a:srgbClr val="000000"/>
                </a:solidFill>
              </a:rPr>
              <a:t>VbVG</a:t>
            </a:r>
            <a:r>
              <a:rPr lang="de-AT" altLang="de-DE" sz="2000" dirty="0">
                <a:solidFill>
                  <a:srgbClr val="000000"/>
                </a:solidFill>
              </a:rPr>
              <a:t>)</a:t>
            </a:r>
          </a:p>
          <a:p>
            <a:pPr lvl="1" eaLnBrk="1" hangingPunct="1">
              <a:buFont typeface="Arial" panose="020B0604020202020204" pitchFamily="34" charset="0"/>
              <a:buChar char="•"/>
            </a:pPr>
            <a:endParaRPr lang="de-AT" altLang="de-DE" sz="2000" dirty="0">
              <a:solidFill>
                <a:srgbClr val="000000"/>
              </a:solidFill>
            </a:endParaRPr>
          </a:p>
          <a:p>
            <a:pPr lvl="1" eaLnBrk="1" hangingPunct="1">
              <a:buFont typeface="Arial" panose="020B0604020202020204" pitchFamily="34" charset="0"/>
              <a:buChar char="•"/>
            </a:pPr>
            <a:r>
              <a:rPr lang="de-AT" altLang="de-DE" sz="2000" b="1" dirty="0">
                <a:solidFill>
                  <a:srgbClr val="000000"/>
                </a:solidFill>
              </a:rPr>
              <a:t>Tat zu Gunsten des Verbandes begangen (Z 1)</a:t>
            </a:r>
          </a:p>
          <a:p>
            <a:pPr lvl="2" eaLnBrk="1" hangingPunct="1"/>
            <a:endParaRPr lang="de-AT" altLang="de-DE" sz="2000" dirty="0">
              <a:solidFill>
                <a:srgbClr val="000000"/>
              </a:solidFill>
            </a:endParaRPr>
          </a:p>
          <a:p>
            <a:pPr lvl="3" eaLnBrk="1" hangingPunct="1"/>
            <a:r>
              <a:rPr lang="de-AT" altLang="de-DE" sz="2000" b="1" dirty="0"/>
              <a:t> </a:t>
            </a:r>
            <a:r>
              <a:rPr lang="de-AT" altLang="de-DE" sz="2000" b="1" dirty="0">
                <a:sym typeface="Wingdings" panose="05000000000000000000" pitchFamily="2" charset="2"/>
              </a:rPr>
              <a:t>Verband </a:t>
            </a:r>
          </a:p>
          <a:p>
            <a:pPr lvl="4" eaLnBrk="1" hangingPunct="1"/>
            <a:r>
              <a:rPr lang="de-AT" altLang="de-DE" sz="2000" dirty="0">
                <a:sym typeface="Wingdings" panose="05000000000000000000" pitchFamily="2" charset="2"/>
              </a:rPr>
              <a:t>wurde</a:t>
            </a:r>
            <a:r>
              <a:rPr lang="de-AT" altLang="de-DE" sz="2000" b="1" dirty="0">
                <a:sym typeface="Wingdings" panose="05000000000000000000" pitchFamily="2" charset="2"/>
              </a:rPr>
              <a:t> durch die Tat</a:t>
            </a:r>
            <a:r>
              <a:rPr lang="de-AT" altLang="de-DE" sz="2000" b="1" dirty="0">
                <a:solidFill>
                  <a:srgbClr val="FFFF00"/>
                </a:solidFill>
                <a:sym typeface="Wingdings" panose="05000000000000000000" pitchFamily="2" charset="2"/>
              </a:rPr>
              <a:t> </a:t>
            </a:r>
            <a:r>
              <a:rPr lang="de-AT" altLang="de-DE" sz="2000" b="1" dirty="0"/>
              <a:t>bereichert</a:t>
            </a:r>
            <a:r>
              <a:rPr lang="de-AT" altLang="de-DE" sz="2000" dirty="0"/>
              <a:t> </a:t>
            </a:r>
            <a:r>
              <a:rPr lang="de-AT" altLang="de-DE" sz="2000" u="sng" dirty="0"/>
              <a:t>oder</a:t>
            </a:r>
            <a:r>
              <a:rPr lang="de-AT" altLang="de-DE" sz="2000" dirty="0"/>
              <a:t> hätte bereichert werden sollen </a:t>
            </a:r>
            <a:r>
              <a:rPr lang="de-AT" altLang="de-DE" sz="2000" u="sng" dirty="0"/>
              <a:t>oder</a:t>
            </a:r>
            <a:r>
              <a:rPr lang="de-AT" altLang="de-DE" sz="2000" dirty="0"/>
              <a:t> </a:t>
            </a:r>
          </a:p>
          <a:p>
            <a:pPr lvl="4" eaLnBrk="1" hangingPunct="1"/>
            <a:r>
              <a:rPr lang="de-AT" altLang="de-DE" sz="2000" dirty="0"/>
              <a:t>hat </a:t>
            </a:r>
            <a:r>
              <a:rPr lang="de-AT" altLang="de-DE" sz="2000" b="1" dirty="0"/>
              <a:t>Aufwand erspart</a:t>
            </a:r>
            <a:r>
              <a:rPr lang="de-AT" altLang="de-DE" sz="2000" dirty="0"/>
              <a:t> </a:t>
            </a:r>
            <a:r>
              <a:rPr lang="de-AT" altLang="de-DE" sz="2000" u="sng" dirty="0"/>
              <a:t>oder</a:t>
            </a:r>
            <a:r>
              <a:rPr lang="de-AT" altLang="de-DE" sz="2000" dirty="0"/>
              <a:t> hätte solchen ersparen sollen </a:t>
            </a:r>
            <a:r>
              <a:rPr lang="de-AT" altLang="de-DE" sz="2000" u="sng" dirty="0"/>
              <a:t>oder</a:t>
            </a:r>
            <a:r>
              <a:rPr lang="de-AT" altLang="de-DE" sz="2000" dirty="0"/>
              <a:t> </a:t>
            </a:r>
          </a:p>
          <a:p>
            <a:pPr lvl="4" eaLnBrk="1" hangingPunct="1"/>
            <a:r>
              <a:rPr lang="de-AT" altLang="de-DE" sz="2000" dirty="0"/>
              <a:t>hat </a:t>
            </a:r>
            <a:r>
              <a:rPr lang="de-AT" altLang="de-DE" sz="2000" b="1" dirty="0"/>
              <a:t>wirtschaftlichen Vorteil</a:t>
            </a:r>
            <a:r>
              <a:rPr lang="de-AT" altLang="de-DE" sz="2000" dirty="0"/>
              <a:t> erlangt </a:t>
            </a:r>
            <a:r>
              <a:rPr lang="de-AT" altLang="de-DE" sz="2000" u="sng" dirty="0"/>
              <a:t>oder</a:t>
            </a:r>
            <a:r>
              <a:rPr lang="de-AT" altLang="de-DE" sz="2000" dirty="0"/>
              <a:t> hätte solchen erlangen sollen  </a:t>
            </a:r>
          </a:p>
          <a:p>
            <a:pPr marL="755650" lvl="3" indent="0" eaLnBrk="1" hangingPunct="1">
              <a:buNone/>
            </a:pPr>
            <a:endParaRPr lang="de-AT" altLang="de-DE" sz="2000" dirty="0"/>
          </a:p>
          <a:p>
            <a:pPr lvl="3" eaLnBrk="1" hangingPunct="1"/>
            <a:endParaRPr lang="de-AT" altLang="de-DE" sz="2000" dirty="0"/>
          </a:p>
          <a:p>
            <a:pPr lvl="3" eaLnBrk="1" hangingPunct="1"/>
            <a:r>
              <a:rPr lang="de-AT" altLang="de-DE" sz="2000" dirty="0"/>
              <a:t>Gesamtsaldierung; es ist auch ein </a:t>
            </a:r>
            <a:r>
              <a:rPr lang="de-AT" altLang="de-DE" sz="2000" b="1" dirty="0"/>
              <a:t>mittelbarer Vorteil </a:t>
            </a:r>
            <a:r>
              <a:rPr lang="de-AT" altLang="de-DE" sz="2000" dirty="0"/>
              <a:t>zu berücksichtigen </a:t>
            </a:r>
            <a:br>
              <a:rPr lang="de-AT" altLang="de-DE" sz="2000" dirty="0"/>
            </a:br>
            <a:r>
              <a:rPr lang="de-AT" altLang="de-DE" sz="2000" dirty="0"/>
              <a:t>(etwa in Aussicht gestellte verbesserte Wettbewerbssituation).</a:t>
            </a:r>
          </a:p>
        </p:txBody>
      </p:sp>
    </p:spTree>
    <p:extLst>
      <p:ext uri="{BB962C8B-B14F-4D97-AF65-F5344CB8AC3E}">
        <p14:creationId xmlns:p14="http://schemas.microsoft.com/office/powerpoint/2010/main" val="79582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5C81ECD-9A73-4555-AEF2-BD6CD957E289}"/>
              </a:ext>
            </a:extLst>
          </p:cNvPr>
          <p:cNvSpPr>
            <a:spLocks noGrp="1"/>
          </p:cNvSpPr>
          <p:nvPr>
            <p:ph type="sldNum" sz="quarter" idx="23"/>
          </p:nvPr>
        </p:nvSpPr>
        <p:spPr>
          <a:xfrm>
            <a:off x="8087836" y="6395540"/>
            <a:ext cx="514350" cy="365125"/>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E63E1A-9A02-4568-8D2A-DC6EC5EE1A7C}" type="slidenum">
              <a:rPr lang="de-AT" smtClean="0"/>
              <a:pPr/>
              <a:t>19</a:t>
            </a:fld>
            <a:endParaRPr lang="de-AT" dirty="0"/>
          </a:p>
        </p:txBody>
      </p:sp>
      <p:sp>
        <p:nvSpPr>
          <p:cNvPr id="5" name="Textplatzhalter 4">
            <a:extLst>
              <a:ext uri="{FF2B5EF4-FFF2-40B4-BE49-F238E27FC236}">
                <a16:creationId xmlns:a16="http://schemas.microsoft.com/office/drawing/2014/main" id="{E5A72E13-64A2-4E55-9C68-D477DCFFBA56}"/>
              </a:ext>
            </a:extLst>
          </p:cNvPr>
          <p:cNvSpPr>
            <a:spLocks noGrp="1"/>
          </p:cNvSpPr>
          <p:nvPr>
            <p:ph type="body" sz="quarter" idx="25"/>
          </p:nvPr>
        </p:nvSpPr>
        <p:spPr/>
        <p:txBody>
          <a:bodyPr/>
          <a:lstStyle/>
          <a:p>
            <a:endParaRPr lang="de-AT"/>
          </a:p>
        </p:txBody>
      </p:sp>
      <p:sp>
        <p:nvSpPr>
          <p:cNvPr id="7" name="Bildplatzhalter 6">
            <a:extLst>
              <a:ext uri="{FF2B5EF4-FFF2-40B4-BE49-F238E27FC236}">
                <a16:creationId xmlns:a16="http://schemas.microsoft.com/office/drawing/2014/main" id="{A7514F16-F854-4531-9273-8005BBD79961}"/>
              </a:ext>
            </a:extLst>
          </p:cNvPr>
          <p:cNvSpPr>
            <a:spLocks noGrp="1"/>
          </p:cNvSpPr>
          <p:nvPr>
            <p:ph type="pic" sz="quarter" idx="14"/>
          </p:nvPr>
        </p:nvSpPr>
        <p:spPr/>
      </p:sp>
      <p:sp>
        <p:nvSpPr>
          <p:cNvPr id="9" name="Titel 7">
            <a:extLst>
              <a:ext uri="{FF2B5EF4-FFF2-40B4-BE49-F238E27FC236}">
                <a16:creationId xmlns:a16="http://schemas.microsoft.com/office/drawing/2014/main" id="{8B133669-8903-4CA4-ACDC-8FC7573331DE}"/>
              </a:ext>
            </a:extLst>
          </p:cNvPr>
          <p:cNvSpPr>
            <a:spLocks noGrp="1"/>
          </p:cNvSpPr>
          <p:nvPr>
            <p:ph type="title"/>
          </p:nvPr>
        </p:nvSpPr>
        <p:spPr>
          <a:xfrm>
            <a:off x="1323975" y="366265"/>
            <a:ext cx="8229600" cy="1143000"/>
          </a:xfrm>
        </p:spPr>
        <p:txBody>
          <a:bodyPr vert="horz" lIns="0" tIns="72000" rIns="0" bIns="0" rtlCol="0" anchor="t">
            <a:noAutofit/>
          </a:bodyPr>
          <a:lstStyle/>
          <a:p>
            <a:pPr algn="l"/>
            <a:r>
              <a:rPr lang="de-AT" sz="3200" b="1" dirty="0">
                <a:solidFill>
                  <a:schemeClr val="accent1"/>
                </a:solidFill>
                <a:latin typeface="Arial" panose="020B0604020202020204" pitchFamily="34" charset="0"/>
                <a:cs typeface="Arial" panose="020B0604020202020204" pitchFamily="34" charset="0"/>
              </a:rPr>
              <a:t>Wofür kann Einen verband strafrechtliche Verbandsverantwortlichkeit treffen?</a:t>
            </a:r>
          </a:p>
        </p:txBody>
      </p:sp>
      <p:sp>
        <p:nvSpPr>
          <p:cNvPr id="10" name="Textplatzhalter 17">
            <a:extLst>
              <a:ext uri="{FF2B5EF4-FFF2-40B4-BE49-F238E27FC236}">
                <a16:creationId xmlns:a16="http://schemas.microsoft.com/office/drawing/2014/main" id="{69D8996E-09C7-4C76-A104-4AE8D7EE2592}"/>
              </a:ext>
            </a:extLst>
          </p:cNvPr>
          <p:cNvSpPr txBox="1">
            <a:spLocks/>
          </p:cNvSpPr>
          <p:nvPr/>
        </p:nvSpPr>
        <p:spPr bwMode="auto">
          <a:xfrm>
            <a:off x="1431362" y="1741935"/>
            <a:ext cx="1007483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rtl="0" eaLnBrk="0" fontAlgn="base" hangingPunct="0">
              <a:lnSpc>
                <a:spcPts val="2100"/>
              </a:lnSpc>
              <a:spcBef>
                <a:spcPts val="800"/>
              </a:spcBef>
              <a:spcAft>
                <a:spcPct val="0"/>
              </a:spcAft>
              <a:buClrTx/>
              <a:buSzPct val="90000"/>
              <a:buFont typeface="Wingdings 2" panose="05020102010507070707" pitchFamily="18" charset="2"/>
              <a:buChar char=""/>
              <a:defRPr sz="1700" kern="1200">
                <a:solidFill>
                  <a:schemeClr val="tx1"/>
                </a:solidFill>
                <a:latin typeface="Arial" panose="020B0604020202020204" pitchFamily="34" charset="0"/>
                <a:ea typeface="+mn-ea"/>
                <a:cs typeface="Arial" panose="020B0604020202020204" pitchFamily="34" charset="0"/>
                <a:sym typeface="Webdings" panose="05030102010509060703" pitchFamily="18" charset="2"/>
              </a:defRPr>
            </a:lvl1pPr>
            <a:lvl2pPr marL="503238" indent="-250825" algn="l" rtl="0" eaLnBrk="0" fontAlgn="base" hangingPunct="0">
              <a:lnSpc>
                <a:spcPts val="2100"/>
              </a:lnSpc>
              <a:spcBef>
                <a:spcPct val="0"/>
              </a:spcBef>
              <a:spcAft>
                <a:spcPct val="0"/>
              </a:spcAft>
              <a:buClrTx/>
              <a:buSzPct val="90000"/>
              <a:buFont typeface="Wingdings 2" panose="05020102010507070707" pitchFamily="18" charset="2"/>
              <a:buChar char=""/>
              <a:defRPr sz="1700" kern="1200">
                <a:solidFill>
                  <a:schemeClr val="tx1"/>
                </a:solidFill>
                <a:latin typeface="Arial" panose="020B0604020202020204" pitchFamily="34" charset="0"/>
                <a:ea typeface="+mn-ea"/>
                <a:cs typeface="Arial" panose="020B0604020202020204" pitchFamily="34" charset="0"/>
                <a:sym typeface="Wingdings" panose="05000000000000000000" pitchFamily="2" charset="2"/>
              </a:defRPr>
            </a:lvl2pPr>
            <a:lvl3pPr marL="736600" indent="-233363" algn="l" rtl="0" eaLnBrk="0" fontAlgn="base" hangingPunct="0">
              <a:lnSpc>
                <a:spcPts val="1900"/>
              </a:lnSpc>
              <a:spcBef>
                <a:spcPct val="0"/>
              </a:spcBef>
              <a:spcAft>
                <a:spcPct val="0"/>
              </a:spcAft>
              <a:buClrTx/>
              <a:buSzPct val="90000"/>
              <a:buFont typeface="Wingdings 2" panose="05020102010507070707" pitchFamily="18" charset="2"/>
              <a:buChar char=""/>
              <a:defRPr sz="1500" kern="1200">
                <a:solidFill>
                  <a:schemeClr val="tx1"/>
                </a:solidFill>
                <a:latin typeface="Arial" panose="020B0604020202020204" pitchFamily="34" charset="0"/>
                <a:ea typeface="+mn-ea"/>
                <a:cs typeface="Arial" panose="020B0604020202020204" pitchFamily="34" charset="0"/>
              </a:defRPr>
            </a:lvl3pPr>
            <a:lvl4pPr marL="989013" indent="-233363" algn="l" rtl="0" eaLnBrk="0" fontAlgn="base" hangingPunct="0">
              <a:lnSpc>
                <a:spcPts val="1900"/>
              </a:lnSpc>
              <a:spcBef>
                <a:spcPct val="0"/>
              </a:spcBef>
              <a:spcAft>
                <a:spcPct val="0"/>
              </a:spcAft>
              <a:buClrTx/>
              <a:buSzPct val="90000"/>
              <a:buFont typeface="Wingdings 2" panose="05020102010507070707" pitchFamily="18" charset="2"/>
              <a:buChar char=""/>
              <a:defRPr sz="1500" kern="1200">
                <a:solidFill>
                  <a:schemeClr val="tx1"/>
                </a:solidFill>
                <a:latin typeface="Arial" panose="020B0604020202020204" pitchFamily="34" charset="0"/>
                <a:ea typeface="+mn-ea"/>
                <a:cs typeface="Arial" panose="020B0604020202020204" pitchFamily="34" charset="0"/>
              </a:defRPr>
            </a:lvl4pPr>
            <a:lvl5pPr marL="1204913" indent="-233363" algn="l" rtl="0" eaLnBrk="0" fontAlgn="base" hangingPunct="0">
              <a:lnSpc>
                <a:spcPts val="1900"/>
              </a:lnSpc>
              <a:spcBef>
                <a:spcPct val="0"/>
              </a:spcBef>
              <a:spcAft>
                <a:spcPct val="0"/>
              </a:spcAft>
              <a:buClrTx/>
              <a:buSzPct val="90000"/>
              <a:buFont typeface="Wingdings 2" panose="05020102010507070707" pitchFamily="18" charset="2"/>
              <a:buChar char=""/>
              <a:defRPr sz="1500" kern="1200">
                <a:solidFill>
                  <a:schemeClr val="tx1"/>
                </a:solidFill>
                <a:latin typeface="Arial" panose="020B0604020202020204" pitchFamily="34" charset="0"/>
                <a:ea typeface="+mn-ea"/>
                <a:cs typeface="Arial" panose="020B0604020202020204" pitchFamily="34" charset="0"/>
                <a:sym typeface="Webdings" panose="05030102010509060703" pitchFamily="18" charset="2"/>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Arial" panose="020B0604020202020204" pitchFamily="34" charset="0"/>
              <a:buChar char="•"/>
            </a:pPr>
            <a:r>
              <a:rPr lang="de-AT" altLang="de-DE" sz="2000" dirty="0">
                <a:solidFill>
                  <a:srgbClr val="000000"/>
                </a:solidFill>
              </a:rPr>
              <a:t>Verbandsbezug, § 3 </a:t>
            </a:r>
            <a:r>
              <a:rPr lang="de-AT" altLang="de-DE" sz="2000" dirty="0" err="1">
                <a:solidFill>
                  <a:srgbClr val="000000"/>
                </a:solidFill>
              </a:rPr>
              <a:t>Abs</a:t>
            </a:r>
            <a:r>
              <a:rPr lang="de-AT" altLang="de-DE" sz="2000" dirty="0">
                <a:solidFill>
                  <a:srgbClr val="000000"/>
                </a:solidFill>
              </a:rPr>
              <a:t> 1 </a:t>
            </a:r>
            <a:r>
              <a:rPr lang="de-AT" altLang="de-DE" sz="2000" dirty="0" err="1">
                <a:solidFill>
                  <a:srgbClr val="000000"/>
                </a:solidFill>
              </a:rPr>
              <a:t>VbVG</a:t>
            </a:r>
            <a:r>
              <a:rPr lang="de-AT" altLang="de-DE" sz="2000" dirty="0">
                <a:solidFill>
                  <a:srgbClr val="000000"/>
                </a:solidFill>
              </a:rPr>
              <a:t>)</a:t>
            </a:r>
          </a:p>
          <a:p>
            <a:pPr lvl="1" eaLnBrk="1" hangingPunct="1">
              <a:buFont typeface="Arial" panose="020B0604020202020204" pitchFamily="34" charset="0"/>
              <a:buChar char="•"/>
            </a:pPr>
            <a:endParaRPr lang="de-AT" altLang="de-DE" sz="2000" dirty="0">
              <a:solidFill>
                <a:srgbClr val="000000"/>
              </a:solidFill>
            </a:endParaRPr>
          </a:p>
          <a:p>
            <a:pPr lvl="1" eaLnBrk="1" hangingPunct="1">
              <a:buFont typeface="Arial" panose="020B0604020202020204" pitchFamily="34" charset="0"/>
              <a:buChar char="•"/>
            </a:pPr>
            <a:r>
              <a:rPr lang="de-DE" sz="2000" b="1" dirty="0"/>
              <a:t>durch die Tat sind Pflichten verletzt worden, die den Verband treffen </a:t>
            </a:r>
            <a:r>
              <a:rPr lang="de-AT" altLang="de-DE" sz="2000" b="1" dirty="0">
                <a:solidFill>
                  <a:srgbClr val="000000"/>
                </a:solidFill>
              </a:rPr>
              <a:t>(Z 2)</a:t>
            </a:r>
          </a:p>
          <a:p>
            <a:pPr lvl="2" eaLnBrk="1" hangingPunct="1">
              <a:buFont typeface="Arial" panose="020B0604020202020204" pitchFamily="34" charset="0"/>
              <a:buChar char="•"/>
            </a:pPr>
            <a:endParaRPr lang="de-AT" altLang="de-DE" sz="2000" dirty="0">
              <a:solidFill>
                <a:srgbClr val="000000"/>
              </a:solidFill>
            </a:endParaRPr>
          </a:p>
          <a:p>
            <a:pPr lvl="2" eaLnBrk="1" hangingPunct="1">
              <a:buFont typeface="Arial" panose="020B0604020202020204" pitchFamily="34" charset="0"/>
              <a:buChar char="•"/>
            </a:pPr>
            <a:r>
              <a:rPr lang="de-AT" altLang="de-DE" sz="2000" b="1" dirty="0"/>
              <a:t>Verbandspflichten</a:t>
            </a:r>
            <a:r>
              <a:rPr lang="de-AT" altLang="de-DE" sz="2000" dirty="0"/>
              <a:t> </a:t>
            </a:r>
          </a:p>
          <a:p>
            <a:pPr marL="755650" lvl="3" indent="0" eaLnBrk="1" hangingPunct="1">
              <a:buNone/>
            </a:pPr>
            <a:endParaRPr lang="de-AT" altLang="de-DE" sz="2000" dirty="0"/>
          </a:p>
          <a:p>
            <a:pPr lvl="3" eaLnBrk="1" hangingPunct="1"/>
            <a:r>
              <a:rPr lang="de-AT" altLang="de-DE" sz="2000" dirty="0"/>
              <a:t>können sich aus der </a:t>
            </a:r>
            <a:r>
              <a:rPr lang="de-AT" altLang="de-DE" sz="2000" b="1" dirty="0"/>
              <a:t>gesamten Rechtsordnung</a:t>
            </a:r>
            <a:r>
              <a:rPr lang="de-AT" altLang="de-DE" sz="2000" dirty="0"/>
              <a:t> (z.B.: Gesetzen, Verordnungen, Bescheiden, …) ergeben oder auch aus einer (vertraglichen) </a:t>
            </a:r>
            <a:r>
              <a:rPr lang="de-AT" altLang="de-DE" sz="2000" b="1" dirty="0"/>
              <a:t>Sonderbeziehung</a:t>
            </a:r>
            <a:r>
              <a:rPr lang="de-AT" altLang="de-DE" sz="2000" dirty="0"/>
              <a:t> zum Opfer hervorgehen </a:t>
            </a:r>
          </a:p>
          <a:p>
            <a:pPr lvl="3" eaLnBrk="1" hangingPunct="1"/>
            <a:endParaRPr lang="de-AT" altLang="de-DE" sz="2000" dirty="0"/>
          </a:p>
          <a:p>
            <a:pPr lvl="3" eaLnBrk="1" hangingPunct="1"/>
            <a:r>
              <a:rPr lang="de-AT" altLang="de-DE" sz="2000" dirty="0"/>
              <a:t>hängen vom </a:t>
            </a:r>
            <a:r>
              <a:rPr lang="de-AT" altLang="de-DE" sz="2000" b="1" dirty="0"/>
              <a:t>jeweiligen Tätigkeitsbereich</a:t>
            </a:r>
            <a:r>
              <a:rPr lang="de-AT" altLang="de-DE" sz="2000" dirty="0"/>
              <a:t> des Unternehmens ab und daher von den damit verbundenen Gefahren </a:t>
            </a:r>
            <a:br>
              <a:rPr lang="de-AT" altLang="de-DE" sz="2000" dirty="0"/>
            </a:br>
            <a:r>
              <a:rPr lang="de-AT" altLang="de-DE" sz="2000" dirty="0">
                <a:solidFill>
                  <a:schemeClr val="bg1">
                    <a:lumMod val="65000"/>
                  </a:schemeClr>
                </a:solidFill>
              </a:rPr>
              <a:t>(aber nur Haftung nur für </a:t>
            </a:r>
            <a:r>
              <a:rPr lang="de-AT" altLang="de-DE" sz="2000" b="1" dirty="0">
                <a:solidFill>
                  <a:schemeClr val="bg1">
                    <a:lumMod val="65000"/>
                  </a:schemeClr>
                </a:solidFill>
              </a:rPr>
              <a:t>betriebstypisches Risiko)</a:t>
            </a:r>
            <a:r>
              <a:rPr lang="de-AT" altLang="de-DE" sz="2000" dirty="0">
                <a:solidFill>
                  <a:schemeClr val="bg1">
                    <a:lumMod val="65000"/>
                  </a:schemeClr>
                </a:solidFill>
              </a:rPr>
              <a:t> </a:t>
            </a:r>
          </a:p>
          <a:p>
            <a:pPr lvl="4" eaLnBrk="1" hangingPunct="1"/>
            <a:endParaRPr lang="de-AT" altLang="de-DE" sz="2000" dirty="0"/>
          </a:p>
          <a:p>
            <a:pPr lvl="3" eaLnBrk="1" hangingPunct="1"/>
            <a:r>
              <a:rPr lang="de-AT" altLang="de-DE" sz="2000" b="1" dirty="0"/>
              <a:t>Hauptquellen</a:t>
            </a:r>
            <a:r>
              <a:rPr lang="de-AT" altLang="de-DE" sz="2000" dirty="0"/>
              <a:t> sind das Zivil- und Verwaltungsrecht </a:t>
            </a:r>
            <a:br>
              <a:rPr lang="de-AT" altLang="de-DE" sz="2000" dirty="0"/>
            </a:br>
            <a:r>
              <a:rPr lang="de-AT" altLang="de-DE" sz="2000" dirty="0">
                <a:solidFill>
                  <a:schemeClr val="bg1">
                    <a:lumMod val="65000"/>
                  </a:schemeClr>
                </a:solidFill>
              </a:rPr>
              <a:t>(z.B.: </a:t>
            </a:r>
            <a:r>
              <a:rPr lang="de-AT" altLang="de-DE" sz="2000" dirty="0" err="1">
                <a:solidFill>
                  <a:schemeClr val="bg1">
                    <a:lumMod val="65000"/>
                  </a:schemeClr>
                </a:solidFill>
              </a:rPr>
              <a:t>ArbeitnehmerInnenschutzrecht</a:t>
            </a:r>
            <a:r>
              <a:rPr lang="de-AT" altLang="de-DE" sz="2000" dirty="0">
                <a:solidFill>
                  <a:schemeClr val="bg1">
                    <a:lumMod val="65000"/>
                  </a:schemeClr>
                </a:solidFill>
              </a:rPr>
              <a:t>, Bau-, Umwelt-, </a:t>
            </a:r>
            <a:r>
              <a:rPr lang="de-AT" altLang="de-DE" sz="2000" dirty="0" err="1">
                <a:solidFill>
                  <a:schemeClr val="bg1">
                    <a:lumMod val="65000"/>
                  </a:schemeClr>
                </a:solidFill>
              </a:rPr>
              <a:t>bzw</a:t>
            </a:r>
            <a:r>
              <a:rPr lang="de-AT" altLang="de-DE" sz="2000" dirty="0">
                <a:solidFill>
                  <a:schemeClr val="bg1">
                    <a:lumMod val="65000"/>
                  </a:schemeClr>
                </a:solidFill>
              </a:rPr>
              <a:t> Gewerberecht). </a:t>
            </a:r>
          </a:p>
          <a:p>
            <a:pPr marL="503237" lvl="2" indent="0" eaLnBrk="1" hangingPunct="1">
              <a:buNone/>
            </a:pPr>
            <a:endParaRPr lang="de-AT" altLang="de-DE" dirty="0">
              <a:solidFill>
                <a:srgbClr val="000000"/>
              </a:solidFill>
            </a:endParaRPr>
          </a:p>
        </p:txBody>
      </p:sp>
    </p:spTree>
    <p:extLst>
      <p:ext uri="{BB962C8B-B14F-4D97-AF65-F5344CB8AC3E}">
        <p14:creationId xmlns:p14="http://schemas.microsoft.com/office/powerpoint/2010/main" val="71761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92358-655F-4768-A787-29763DB61FB9}"/>
              </a:ext>
            </a:extLst>
          </p:cNvPr>
          <p:cNvSpPr>
            <a:spLocks noGrp="1"/>
          </p:cNvSpPr>
          <p:nvPr>
            <p:ph type="title"/>
          </p:nvPr>
        </p:nvSpPr>
        <p:spPr/>
        <p:txBody>
          <a:bodyPr>
            <a:normAutofit/>
          </a:bodyPr>
          <a:lstStyle/>
          <a:p>
            <a:r>
              <a:rPr lang="de-DE" sz="3200" b="1" dirty="0">
                <a:solidFill>
                  <a:srgbClr val="4B91D1"/>
                </a:solidFill>
                <a:latin typeface="Arial" panose="020B0604020202020204" pitchFamily="34" charset="0"/>
                <a:cs typeface="Arial" panose="020B0604020202020204" pitchFamily="34" charset="0"/>
              </a:rPr>
              <a:t>Strafrechtliche Fragestellungen</a:t>
            </a:r>
          </a:p>
        </p:txBody>
      </p:sp>
      <p:sp>
        <p:nvSpPr>
          <p:cNvPr id="3" name="Inhaltsplatzhalter 2">
            <a:extLst>
              <a:ext uri="{FF2B5EF4-FFF2-40B4-BE49-F238E27FC236}">
                <a16:creationId xmlns:a16="http://schemas.microsoft.com/office/drawing/2014/main" id="{2316DA8A-8A34-4A9D-85EB-727823921DEF}"/>
              </a:ext>
            </a:extLst>
          </p:cNvPr>
          <p:cNvSpPr>
            <a:spLocks noGrp="1"/>
          </p:cNvSpPr>
          <p:nvPr>
            <p:ph idx="1"/>
          </p:nvPr>
        </p:nvSpPr>
        <p:spPr/>
        <p:txBody>
          <a:bodyPr>
            <a:normAutofit/>
          </a:bodyPr>
          <a:lstStyle/>
          <a:p>
            <a:endParaRPr lang="de-DE" dirty="0"/>
          </a:p>
          <a:p>
            <a:endParaRPr lang="de-DE" dirty="0"/>
          </a:p>
          <a:p>
            <a:endParaRPr lang="de-DE" dirty="0"/>
          </a:p>
        </p:txBody>
      </p:sp>
      <p:pic>
        <p:nvPicPr>
          <p:cNvPr id="4" name="Inhaltsplatzhalter 3">
            <a:extLst>
              <a:ext uri="{FF2B5EF4-FFF2-40B4-BE49-F238E27FC236}">
                <a16:creationId xmlns:a16="http://schemas.microsoft.com/office/drawing/2014/main" id="{52895BC2-971A-4C50-A1D6-5B15334DB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395" y="1521000"/>
            <a:ext cx="2544000" cy="1908000"/>
          </a:xfrm>
          <a:prstGeom prst="rect">
            <a:avLst/>
          </a:prstGeom>
        </p:spPr>
      </p:pic>
      <p:pic>
        <p:nvPicPr>
          <p:cNvPr id="6" name="Grafik 5" descr="Ein Bild, das Straße, draußen, lila, Auto enthält.&#10;&#10;Automatisch generierte Beschreibung">
            <a:extLst>
              <a:ext uri="{FF2B5EF4-FFF2-40B4-BE49-F238E27FC236}">
                <a16:creationId xmlns:a16="http://schemas.microsoft.com/office/drawing/2014/main" id="{1709679C-CD26-4B2D-9227-ECE3B17C2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05" y="2751859"/>
            <a:ext cx="3505632" cy="2304000"/>
          </a:xfrm>
          <a:prstGeom prst="rect">
            <a:avLst/>
          </a:prstGeom>
        </p:spPr>
      </p:pic>
      <p:sp>
        <p:nvSpPr>
          <p:cNvPr id="7" name="Textfeld 6">
            <a:extLst>
              <a:ext uri="{FF2B5EF4-FFF2-40B4-BE49-F238E27FC236}">
                <a16:creationId xmlns:a16="http://schemas.microsoft.com/office/drawing/2014/main" id="{AF030C53-8797-42BA-B08D-F163F0C4DD0F}"/>
              </a:ext>
            </a:extLst>
          </p:cNvPr>
          <p:cNvSpPr txBox="1"/>
          <p:nvPr/>
        </p:nvSpPr>
        <p:spPr>
          <a:xfrm>
            <a:off x="4126864" y="2012590"/>
            <a:ext cx="5262851" cy="2800767"/>
          </a:xfrm>
          <a:prstGeom prst="rect">
            <a:avLst/>
          </a:prstGeom>
          <a:noFill/>
        </p:spPr>
        <p:txBody>
          <a:bodyPr wrap="none" rtlCol="0">
            <a:spAutoFit/>
          </a:bodyPr>
          <a:lstStyle/>
          <a:p>
            <a:r>
              <a:rPr lang="de-DE" sz="2800" b="1" dirty="0"/>
              <a:t>Retrospektiv:</a:t>
            </a:r>
          </a:p>
          <a:p>
            <a:r>
              <a:rPr lang="de-DE" sz="2800" dirty="0"/>
              <a:t>- Strafrechtliche Verantwortlichkeit</a:t>
            </a:r>
          </a:p>
          <a:p>
            <a:r>
              <a:rPr lang="de-DE" sz="2800" dirty="0"/>
              <a:t>- Sanktionen durch Gericht</a:t>
            </a:r>
          </a:p>
          <a:p>
            <a:r>
              <a:rPr lang="de-DE" sz="2800" b="1" dirty="0"/>
              <a:t>- Produkthaftung</a:t>
            </a:r>
          </a:p>
          <a:p>
            <a:r>
              <a:rPr lang="de-DE" sz="2800" dirty="0"/>
              <a:t> </a:t>
            </a:r>
          </a:p>
          <a:p>
            <a:endParaRPr lang="de-DE" dirty="0"/>
          </a:p>
          <a:p>
            <a:endParaRPr lang="de-DE" dirty="0"/>
          </a:p>
        </p:txBody>
      </p:sp>
      <p:sp>
        <p:nvSpPr>
          <p:cNvPr id="8" name="Textfeld 7">
            <a:extLst>
              <a:ext uri="{FF2B5EF4-FFF2-40B4-BE49-F238E27FC236}">
                <a16:creationId xmlns:a16="http://schemas.microsoft.com/office/drawing/2014/main" id="{14C86AE8-711F-4EA9-A20D-BDB40C95423B}"/>
              </a:ext>
            </a:extLst>
          </p:cNvPr>
          <p:cNvSpPr txBox="1"/>
          <p:nvPr/>
        </p:nvSpPr>
        <p:spPr>
          <a:xfrm>
            <a:off x="4126864" y="3984883"/>
            <a:ext cx="5778633" cy="3231654"/>
          </a:xfrm>
          <a:prstGeom prst="rect">
            <a:avLst/>
          </a:prstGeom>
          <a:noFill/>
        </p:spPr>
        <p:txBody>
          <a:bodyPr wrap="none" rtlCol="0">
            <a:spAutoFit/>
          </a:bodyPr>
          <a:lstStyle/>
          <a:p>
            <a:endParaRPr lang="de-DE" sz="2800" dirty="0"/>
          </a:p>
          <a:p>
            <a:r>
              <a:rPr lang="de-DE" sz="2800" b="1" dirty="0"/>
              <a:t>Präventiv:</a:t>
            </a:r>
          </a:p>
          <a:p>
            <a:r>
              <a:rPr lang="de-DE" sz="2800" dirty="0"/>
              <a:t>- Verhinderung von Sanktionen</a:t>
            </a:r>
          </a:p>
          <a:p>
            <a:r>
              <a:rPr lang="de-DE" sz="2800" dirty="0"/>
              <a:t>- Einhaltung rechtlicher und ethischer</a:t>
            </a:r>
          </a:p>
          <a:p>
            <a:r>
              <a:rPr lang="de-DE" sz="2800" dirty="0"/>
              <a:t>   Vorgaben</a:t>
            </a:r>
          </a:p>
          <a:p>
            <a:r>
              <a:rPr lang="de-DE" sz="2800" b="1" dirty="0"/>
              <a:t>- Compliance</a:t>
            </a:r>
          </a:p>
          <a:p>
            <a:endParaRPr lang="de-DE" dirty="0"/>
          </a:p>
          <a:p>
            <a:endParaRPr lang="de-DE" dirty="0"/>
          </a:p>
        </p:txBody>
      </p:sp>
      <p:pic>
        <p:nvPicPr>
          <p:cNvPr id="20" name="Grafik 19" descr="Ein Bild, das Text enthält.&#10;&#10;Automatisch generierte Beschreibung">
            <a:extLst>
              <a:ext uri="{FF2B5EF4-FFF2-40B4-BE49-F238E27FC236}">
                <a16:creationId xmlns:a16="http://schemas.microsoft.com/office/drawing/2014/main" id="{7BF72585-9BF0-4715-92E0-A0AF45AAD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930" y="4788750"/>
            <a:ext cx="2476021" cy="1908000"/>
          </a:xfrm>
          <a:prstGeom prst="rect">
            <a:avLst/>
          </a:prstGeom>
        </p:spPr>
      </p:pic>
    </p:spTree>
    <p:extLst>
      <p:ext uri="{BB962C8B-B14F-4D97-AF65-F5344CB8AC3E}">
        <p14:creationId xmlns:p14="http://schemas.microsoft.com/office/powerpoint/2010/main" val="350004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erader Verbinder 31">
            <a:extLst>
              <a:ext uri="{FF2B5EF4-FFF2-40B4-BE49-F238E27FC236}">
                <a16:creationId xmlns:a16="http://schemas.microsoft.com/office/drawing/2014/main" id="{80EF1D7F-CDFD-49DD-B3D0-05C1FD5D9DC1}"/>
              </a:ext>
            </a:extLst>
          </p:cNvPr>
          <p:cNvCxnSpPr>
            <a:cxnSpLocks/>
          </p:cNvCxnSpPr>
          <p:nvPr/>
        </p:nvCxnSpPr>
        <p:spPr>
          <a:xfrm flipH="1">
            <a:off x="8133875" y="1671407"/>
            <a:ext cx="1" cy="480611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el 5">
            <a:extLst>
              <a:ext uri="{FF2B5EF4-FFF2-40B4-BE49-F238E27FC236}">
                <a16:creationId xmlns:a16="http://schemas.microsoft.com/office/drawing/2014/main" id="{1A9AE103-22C6-4A5B-BA41-45C3030F70B3}"/>
              </a:ext>
            </a:extLst>
          </p:cNvPr>
          <p:cNvSpPr>
            <a:spLocks noGrp="1"/>
          </p:cNvSpPr>
          <p:nvPr>
            <p:ph type="title"/>
          </p:nvPr>
        </p:nvSpPr>
        <p:spPr>
          <a:xfrm>
            <a:off x="1152524" y="252113"/>
            <a:ext cx="9512357" cy="938696"/>
          </a:xfrm>
        </p:spPr>
        <p:txBody>
          <a:bodyPr>
            <a:normAutofit/>
          </a:bodyPr>
          <a:lstStyle/>
          <a:p>
            <a:r>
              <a:rPr lang="de-AT" sz="3200" b="1" dirty="0">
                <a:solidFill>
                  <a:schemeClr val="accent1"/>
                </a:solidFill>
                <a:latin typeface="Arial" panose="020B0604020202020204" pitchFamily="34" charset="0"/>
                <a:cs typeface="Arial" panose="020B0604020202020204" pitchFamily="34" charset="0"/>
              </a:rPr>
              <a:t>Compliance aus Verteidigerperspektive</a:t>
            </a:r>
          </a:p>
        </p:txBody>
      </p:sp>
      <p:sp>
        <p:nvSpPr>
          <p:cNvPr id="17" name="Textplatzhalter 4">
            <a:extLst>
              <a:ext uri="{FF2B5EF4-FFF2-40B4-BE49-F238E27FC236}">
                <a16:creationId xmlns:a16="http://schemas.microsoft.com/office/drawing/2014/main" id="{43360D25-5013-40E8-A37E-C251AFFE4223}"/>
              </a:ext>
            </a:extLst>
          </p:cNvPr>
          <p:cNvSpPr>
            <a:spLocks noGrp="1"/>
          </p:cNvSpPr>
          <p:nvPr>
            <p:ph sz="half" idx="1"/>
          </p:nvPr>
        </p:nvSpPr>
        <p:spPr>
          <a:xfrm>
            <a:off x="1649158" y="1671406"/>
            <a:ext cx="3809802" cy="3999830"/>
          </a:xfrm>
        </p:spPr>
        <p:txBody>
          <a:bodyPr/>
          <a:lstStyle/>
          <a:p>
            <a:pPr marL="233363" indent="-233363">
              <a:lnSpc>
                <a:spcPct val="120000"/>
              </a:lnSpc>
            </a:pPr>
            <a:r>
              <a:rPr lang="en-US" sz="1600" b="1" dirty="0" err="1">
                <a:solidFill>
                  <a:schemeClr val="bg1">
                    <a:lumMod val="75000"/>
                  </a:schemeClr>
                </a:solidFill>
                <a:latin typeface="Arial Black" panose="020B0A04020102020204" pitchFamily="34" charset="0"/>
              </a:rPr>
              <a:t>Verfolgungsermessen</a:t>
            </a:r>
            <a:r>
              <a:rPr lang="en-US" sz="1600" b="1" dirty="0">
                <a:latin typeface="Arial Black" panose="020B0A04020102020204" pitchFamily="34" charset="0"/>
              </a:rPr>
              <a:t> </a:t>
            </a:r>
          </a:p>
          <a:p>
            <a:pPr marL="273050" lvl="1" indent="0">
              <a:lnSpc>
                <a:spcPct val="120000"/>
              </a:lnSpc>
              <a:buNone/>
            </a:pPr>
            <a:r>
              <a:rPr lang="en-US" sz="1400" dirty="0" err="1">
                <a:latin typeface="Arial" panose="020B0604020202020204" pitchFamily="34" charset="0"/>
                <a:cs typeface="Arial" panose="020B0604020202020204" pitchFamily="34" charset="0"/>
                <a:sym typeface="Wingdings" panose="05000000000000000000" pitchFamily="2" charset="2"/>
              </a:rPr>
              <a:t>Gewicht</a:t>
            </a:r>
            <a:r>
              <a:rPr lang="en-US" sz="1400" dirty="0">
                <a:latin typeface="Arial" panose="020B0604020202020204" pitchFamily="34" charset="0"/>
                <a:cs typeface="Arial" panose="020B0604020202020204" pitchFamily="34" charset="0"/>
                <a:sym typeface="Wingdings" panose="05000000000000000000" pitchFamily="2" charset="2"/>
              </a:rPr>
              <a:t> des </a:t>
            </a:r>
            <a:r>
              <a:rPr lang="en-US" sz="1400" dirty="0" err="1">
                <a:latin typeface="Arial" panose="020B0604020202020204" pitchFamily="34" charset="0"/>
                <a:cs typeface="Arial" panose="020B0604020202020204" pitchFamily="34" charset="0"/>
                <a:sym typeface="Wingdings" panose="05000000000000000000" pitchFamily="2" charset="2"/>
              </a:rPr>
              <a:t>Sorgfaltsverstoßes</a:t>
            </a:r>
            <a:r>
              <a:rPr lang="en-US" sz="1400" dirty="0">
                <a:latin typeface="Arial" panose="020B0604020202020204" pitchFamily="34" charset="0"/>
                <a:cs typeface="Arial" panose="020B0604020202020204" pitchFamily="34" charset="0"/>
                <a:sym typeface="Wingdings" panose="05000000000000000000" pitchFamily="2" charset="2"/>
              </a:rPr>
              <a:t>:</a:t>
            </a:r>
            <a:br>
              <a:rPr lang="en-US" sz="1400" dirty="0">
                <a:latin typeface="Arial" panose="020B0604020202020204" pitchFamily="34" charset="0"/>
                <a:cs typeface="Arial" panose="020B0604020202020204" pitchFamily="34" charset="0"/>
                <a:sym typeface="Wingdings" panose="05000000000000000000" pitchFamily="2" charset="2"/>
              </a:rPr>
            </a:br>
            <a:r>
              <a:rPr lang="en-US" sz="1400" dirty="0" err="1">
                <a:solidFill>
                  <a:srgbClr val="000000"/>
                </a:solidFill>
                <a:latin typeface="Arial" panose="020B0604020202020204" pitchFamily="34" charset="0"/>
                <a:cs typeface="Arial" panose="020B0604020202020204" pitchFamily="34" charset="0"/>
              </a:rPr>
              <a:t>Effizientes</a:t>
            </a:r>
            <a:r>
              <a:rPr lang="en-US" sz="1400" dirty="0">
                <a:solidFill>
                  <a:srgbClr val="000000"/>
                </a:solidFill>
                <a:latin typeface="Arial" panose="020B0604020202020204" pitchFamily="34" charset="0"/>
                <a:cs typeface="Arial" panose="020B0604020202020204" pitchFamily="34" charset="0"/>
              </a:rPr>
              <a:t> Compliance-System?</a:t>
            </a:r>
          </a:p>
          <a:p>
            <a:pPr marL="388937" lvl="1" indent="0">
              <a:lnSpc>
                <a:spcPct val="120000"/>
              </a:lnSpc>
              <a:buNone/>
            </a:pPr>
            <a:endParaRPr lang="en-US" sz="1400" dirty="0">
              <a:solidFill>
                <a:srgbClr val="000000"/>
              </a:solidFill>
              <a:latin typeface="Arial" panose="020B0604020202020204" pitchFamily="34" charset="0"/>
              <a:cs typeface="Arial" panose="020B0604020202020204" pitchFamily="34" charset="0"/>
            </a:endParaRPr>
          </a:p>
          <a:p>
            <a:pPr marL="102375" indent="-233363">
              <a:lnSpc>
                <a:spcPct val="120000"/>
              </a:lnSpc>
            </a:pPr>
            <a:endParaRPr lang="en-US" sz="1600" b="1" dirty="0">
              <a:solidFill>
                <a:schemeClr val="bg1">
                  <a:lumMod val="75000"/>
                </a:schemeClr>
              </a:solidFill>
              <a:latin typeface="Arial Black" panose="020B0A04020102020204" pitchFamily="34" charset="0"/>
            </a:endParaRPr>
          </a:p>
          <a:p>
            <a:pPr marL="102375" indent="-233363">
              <a:lnSpc>
                <a:spcPct val="120000"/>
              </a:lnSpc>
            </a:pPr>
            <a:r>
              <a:rPr lang="en-US" sz="1600" b="1" dirty="0" err="1">
                <a:solidFill>
                  <a:schemeClr val="bg1">
                    <a:lumMod val="75000"/>
                  </a:schemeClr>
                </a:solidFill>
                <a:latin typeface="Arial Black" panose="020B0A04020102020204" pitchFamily="34" charset="0"/>
              </a:rPr>
              <a:t>Strafzumessung</a:t>
            </a:r>
            <a:r>
              <a:rPr lang="en-US" sz="1600" b="1" dirty="0">
                <a:solidFill>
                  <a:schemeClr val="bg1">
                    <a:lumMod val="75000"/>
                  </a:schemeClr>
                </a:solidFill>
                <a:latin typeface="Arial Black" panose="020B0A04020102020204" pitchFamily="34" charset="0"/>
              </a:rPr>
              <a:t> </a:t>
            </a:r>
            <a:r>
              <a:rPr lang="en-US" sz="1600" b="1" dirty="0" err="1">
                <a:solidFill>
                  <a:schemeClr val="bg1">
                    <a:lumMod val="75000"/>
                  </a:schemeClr>
                </a:solidFill>
                <a:latin typeface="Arial Black" panose="020B0A04020102020204" pitchFamily="34" charset="0"/>
              </a:rPr>
              <a:t>ieS</a:t>
            </a:r>
            <a:r>
              <a:rPr lang="en-US" sz="1600" b="1" dirty="0">
                <a:solidFill>
                  <a:schemeClr val="bg1">
                    <a:lumMod val="75000"/>
                  </a:schemeClr>
                </a:solidFill>
                <a:latin typeface="Arial Black" panose="020B0A04020102020204" pitchFamily="34" charset="0"/>
              </a:rPr>
              <a:t> / </a:t>
            </a:r>
            <a:r>
              <a:rPr lang="en-US" sz="1600" b="1" dirty="0" err="1">
                <a:solidFill>
                  <a:schemeClr val="bg1">
                    <a:lumMod val="75000"/>
                  </a:schemeClr>
                </a:solidFill>
                <a:latin typeface="Arial Black" panose="020B0A04020102020204" pitchFamily="34" charset="0"/>
              </a:rPr>
              <a:t>iwS</a:t>
            </a:r>
            <a:endParaRPr lang="en-US" sz="1600" b="1" dirty="0">
              <a:solidFill>
                <a:schemeClr val="bg1">
                  <a:lumMod val="75000"/>
                </a:schemeClr>
              </a:solidFill>
              <a:latin typeface="Arial Black" panose="020B0A04020102020204" pitchFamily="34" charset="0"/>
            </a:endParaRPr>
          </a:p>
          <a:p>
            <a:pPr marL="426375" lvl="1" indent="-233363">
              <a:lnSpc>
                <a:spcPct val="120000"/>
              </a:lnSpc>
            </a:pPr>
            <a:r>
              <a:rPr lang="en-US" sz="1400" dirty="0" err="1">
                <a:latin typeface="Arial" panose="020B0604020202020204" pitchFamily="34" charset="0"/>
                <a:cs typeface="Arial" panose="020B0604020202020204" pitchFamily="34" charset="0"/>
              </a:rPr>
              <a:t>Vortatverhalten</a:t>
            </a:r>
            <a:r>
              <a:rPr lang="en-US" sz="1400" dirty="0">
                <a:latin typeface="Arial" panose="020B0604020202020204" pitchFamily="34" charset="0"/>
                <a:cs typeface="Arial" panose="020B0604020202020204" pitchFamily="34" charset="0"/>
              </a:rPr>
              <a:t>: Compliance-System?</a:t>
            </a:r>
          </a:p>
          <a:p>
            <a:pPr marL="426375" lvl="1" indent="-233363">
              <a:lnSpc>
                <a:spcPct val="120000"/>
              </a:lnSpc>
            </a:pPr>
            <a:r>
              <a:rPr lang="en-US" sz="1400" dirty="0" err="1">
                <a:latin typeface="Arial" panose="020B0604020202020204" pitchFamily="34" charset="0"/>
                <a:cs typeface="Arial" panose="020B0604020202020204" pitchFamily="34" charset="0"/>
              </a:rPr>
              <a:t>Bedingte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Nachsicht</a:t>
            </a:r>
            <a:r>
              <a:rPr lang="en-US" sz="1400" dirty="0">
                <a:latin typeface="Arial" panose="020B0604020202020204" pitchFamily="34" charset="0"/>
                <a:cs typeface="Arial" panose="020B0604020202020204" pitchFamily="34" charset="0"/>
              </a:rPr>
              <a:t>:</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Gewicht</a:t>
            </a:r>
            <a:r>
              <a:rPr lang="en-US" sz="1400" dirty="0">
                <a:latin typeface="Arial" panose="020B0604020202020204" pitchFamily="34" charset="0"/>
                <a:cs typeface="Arial" panose="020B0604020202020204" pitchFamily="34" charset="0"/>
              </a:rPr>
              <a:t> des </a:t>
            </a:r>
            <a:r>
              <a:rPr lang="en-US" sz="1400" dirty="0" err="1">
                <a:latin typeface="Arial" panose="020B0604020202020204" pitchFamily="34" charset="0"/>
                <a:cs typeface="Arial" panose="020B0604020202020204" pitchFamily="34" charset="0"/>
              </a:rPr>
              <a:t>Sorgfaltsverstoßes</a:t>
            </a:r>
            <a:r>
              <a:rPr lang="en-US" sz="1400" dirty="0">
                <a:latin typeface="Arial" panose="020B0604020202020204" pitchFamily="34" charset="0"/>
                <a:cs typeface="Arial" panose="020B0604020202020204" pitchFamily="34" charset="0"/>
              </a:rPr>
              <a:t> (Compliance-System?)</a:t>
            </a:r>
          </a:p>
          <a:p>
            <a:pPr marL="426375" lvl="1" indent="-233363">
              <a:lnSpc>
                <a:spcPct val="120000"/>
              </a:lnSpc>
            </a:pPr>
            <a:endParaRPr lang="en-US" sz="1400" dirty="0">
              <a:latin typeface="Arial" panose="020B0604020202020204" pitchFamily="34" charset="0"/>
              <a:cs typeface="Arial" panose="020B0604020202020204" pitchFamily="34" charset="0"/>
            </a:endParaRPr>
          </a:p>
          <a:p>
            <a:pPr marL="426375" lvl="1" indent="-233363">
              <a:lnSpc>
                <a:spcPct val="120000"/>
              </a:lnSpc>
            </a:pPr>
            <a:endParaRPr lang="en-US" sz="1600" dirty="0">
              <a:solidFill>
                <a:srgbClr val="000000"/>
              </a:solidFill>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sym typeface="Wingdings" panose="05000000000000000000" pitchFamily="2" charset="2"/>
            </a:endParaRPr>
          </a:p>
          <a:p>
            <a:pPr lvl="1"/>
            <a:endParaRPr lang="en-US" sz="1600" b="1" dirty="0">
              <a:latin typeface="Arial Black" panose="020B0A04020102020204" pitchFamily="34" charset="0"/>
            </a:endParaRPr>
          </a:p>
          <a:p>
            <a:endParaRPr lang="de-AT" sz="1600" dirty="0"/>
          </a:p>
        </p:txBody>
      </p:sp>
      <p:sp>
        <p:nvSpPr>
          <p:cNvPr id="3" name="Inhaltsplatzhalter 2">
            <a:extLst>
              <a:ext uri="{FF2B5EF4-FFF2-40B4-BE49-F238E27FC236}">
                <a16:creationId xmlns:a16="http://schemas.microsoft.com/office/drawing/2014/main" id="{46187743-C173-490D-B44C-652460D45124}"/>
              </a:ext>
            </a:extLst>
          </p:cNvPr>
          <p:cNvSpPr>
            <a:spLocks noGrp="1"/>
          </p:cNvSpPr>
          <p:nvPr>
            <p:ph sz="half" idx="2"/>
          </p:nvPr>
        </p:nvSpPr>
        <p:spPr>
          <a:xfrm>
            <a:off x="5601183" y="1672254"/>
            <a:ext cx="2557080" cy="4428000"/>
          </a:xfrm>
        </p:spPr>
        <p:txBody>
          <a:bodyPr>
            <a:normAutofit lnSpcReduction="10000"/>
          </a:bodyPr>
          <a:lstStyle/>
          <a:p>
            <a:r>
              <a:rPr lang="en-US" sz="1600" b="1" dirty="0" err="1">
                <a:latin typeface="Arial Black" panose="020B0A04020102020204" pitchFamily="34" charset="0"/>
              </a:rPr>
              <a:t>Diversionelle</a:t>
            </a:r>
            <a:r>
              <a:rPr lang="en-US" sz="1600" b="1" dirty="0">
                <a:latin typeface="Arial Black" panose="020B0A04020102020204" pitchFamily="34" charset="0"/>
              </a:rPr>
              <a:t> </a:t>
            </a:r>
            <a:r>
              <a:rPr lang="en-US" sz="1600" b="1" dirty="0" err="1">
                <a:latin typeface="Arial Black" panose="020B0A04020102020204" pitchFamily="34" charset="0"/>
              </a:rPr>
              <a:t>Einstellung</a:t>
            </a:r>
            <a:r>
              <a:rPr lang="en-US" sz="1600" b="1" dirty="0">
                <a:latin typeface="Arial Black" panose="020B0A04020102020204" pitchFamily="34" charset="0"/>
              </a:rPr>
              <a:t> </a:t>
            </a:r>
          </a:p>
          <a:p>
            <a:pPr marL="388937" lvl="1" indent="0">
              <a:lnSpc>
                <a:spcPct val="120000"/>
              </a:lnSpc>
              <a:buNone/>
            </a:pPr>
            <a:r>
              <a:rPr lang="en-US" sz="1400" dirty="0" err="1">
                <a:latin typeface="Arial" panose="020B0604020202020204" pitchFamily="34" charset="0"/>
                <a:cs typeface="Arial" panose="020B0604020202020204" pitchFamily="34" charset="0"/>
              </a:rPr>
              <a:t>iVm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technischen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organisatorischen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oder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personellen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Weisungen</a:t>
            </a:r>
            <a:endParaRPr lang="en-US" sz="1400" dirty="0">
              <a:latin typeface="Arial" panose="020B0604020202020204" pitchFamily="34" charset="0"/>
              <a:cs typeface="Arial" panose="020B0604020202020204" pitchFamily="34" charset="0"/>
            </a:endParaRPr>
          </a:p>
          <a:p>
            <a:pPr marL="714375" lvl="2" indent="-233363">
              <a:lnSpc>
                <a:spcPct val="120000"/>
              </a:lnSpc>
            </a:pPr>
            <a:endParaRPr lang="en-US" sz="1200" dirty="0">
              <a:latin typeface="Arial" panose="020B0604020202020204" pitchFamily="34" charset="0"/>
              <a:cs typeface="Arial" panose="020B0604020202020204" pitchFamily="34" charset="0"/>
            </a:endParaRPr>
          </a:p>
          <a:p>
            <a:pPr marL="102375" indent="-233363">
              <a:lnSpc>
                <a:spcPct val="120000"/>
              </a:lnSpc>
            </a:pPr>
            <a:r>
              <a:rPr lang="en-US" sz="1600" b="1" dirty="0" err="1">
                <a:latin typeface="Arial Black" panose="020B0A04020102020204" pitchFamily="34" charset="0"/>
              </a:rPr>
              <a:t>Strafzumessung</a:t>
            </a:r>
            <a:endParaRPr lang="en-US" sz="1600" b="1" dirty="0">
              <a:latin typeface="Arial Black" panose="020B0A04020102020204" pitchFamily="34" charset="0"/>
            </a:endParaRPr>
          </a:p>
          <a:p>
            <a:pPr marL="426375" lvl="1" indent="-233363">
              <a:lnSpc>
                <a:spcPct val="120000"/>
              </a:lnSpc>
            </a:pPr>
            <a:r>
              <a:rPr lang="en-US" sz="1400" dirty="0" err="1">
                <a:solidFill>
                  <a:srgbClr val="000000"/>
                </a:solidFill>
                <a:latin typeface="Arial" panose="020B0604020202020204" pitchFamily="34" charset="0"/>
                <a:cs typeface="Arial" panose="020B0604020202020204" pitchFamily="34" charset="0"/>
              </a:rPr>
              <a:t>Nachtatverhalten</a:t>
            </a:r>
            <a:r>
              <a:rPr lang="en-US" sz="1400"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Wesentliche</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Präventionsschritte</a:t>
            </a:r>
            <a:endParaRPr lang="en-US" sz="1400" dirty="0">
              <a:solidFill>
                <a:srgbClr val="000000"/>
              </a:solidFill>
              <a:latin typeface="Arial" panose="020B0604020202020204" pitchFamily="34" charset="0"/>
              <a:cs typeface="Arial" panose="020B0604020202020204" pitchFamily="34" charset="0"/>
            </a:endParaRPr>
          </a:p>
          <a:p>
            <a:pPr marL="426375" lvl="1" indent="-233363">
              <a:lnSpc>
                <a:spcPct val="120000"/>
              </a:lnSpc>
            </a:pPr>
            <a:r>
              <a:rPr lang="en-US" sz="1400" dirty="0" err="1">
                <a:latin typeface="Arial" panose="020B0604020202020204" pitchFamily="34" charset="0"/>
                <a:cs typeface="Arial" panose="020B0604020202020204" pitchFamily="34" charset="0"/>
              </a:rPr>
              <a:t>Bedingte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Nachsicht</a:t>
            </a:r>
            <a:r>
              <a:rPr lang="en-US" sz="1400" dirty="0">
                <a:latin typeface="Arial" panose="020B0604020202020204" pitchFamily="34" charset="0"/>
                <a:cs typeface="Arial" panose="020B0604020202020204" pitchFamily="34" charset="0"/>
              </a:rPr>
              <a:t>:</a:t>
            </a:r>
          </a:p>
          <a:p>
            <a:pPr marL="714375" lvl="2" indent="-233363">
              <a:lnSpc>
                <a:spcPct val="120000"/>
              </a:lnSpc>
            </a:pPr>
            <a:r>
              <a:rPr lang="de-DE" sz="1200" dirty="0">
                <a:latin typeface="Arial" panose="020B0604020202020204" pitchFamily="34" charset="0"/>
                <a:cs typeface="Arial" panose="020B0604020202020204" pitchFamily="34" charset="0"/>
              </a:rPr>
              <a:t>Compliance-Maßnahmen nach der Tat</a:t>
            </a:r>
          </a:p>
          <a:p>
            <a:pPr marL="714375" lvl="2" indent="-233363">
              <a:lnSpc>
                <a:spcPct val="120000"/>
              </a:lnSpc>
            </a:pPr>
            <a:r>
              <a:rPr lang="de-DE" sz="1200" dirty="0">
                <a:latin typeface="Arial" panose="020B0604020202020204" pitchFamily="34" charset="0"/>
                <a:cs typeface="Arial" panose="020B0604020202020204" pitchFamily="34" charset="0"/>
              </a:rPr>
              <a:t>Bewährungszeit mit Auflagen</a:t>
            </a:r>
          </a:p>
          <a:p>
            <a:pPr marL="426375" lvl="1" indent="-233363">
              <a:lnSpc>
                <a:spcPct val="120000"/>
              </a:lnSpc>
            </a:pPr>
            <a:endParaRPr lang="en-US" sz="1400" dirty="0">
              <a:latin typeface="Arial" panose="020B0604020202020204" pitchFamily="34" charset="0"/>
              <a:cs typeface="Arial" panose="020B0604020202020204" pitchFamily="34" charset="0"/>
            </a:endParaRPr>
          </a:p>
          <a:p>
            <a:pPr marL="426375" lvl="1" indent="-233363">
              <a:lnSpc>
                <a:spcPct val="120000"/>
              </a:lnSpc>
            </a:pPr>
            <a:endParaRPr lang="en-US" sz="1400" dirty="0">
              <a:latin typeface="Arial" panose="020B0604020202020204" pitchFamily="34" charset="0"/>
              <a:cs typeface="Arial" panose="020B0604020202020204" pitchFamily="34" charset="0"/>
            </a:endParaRPr>
          </a:p>
          <a:p>
            <a:endParaRPr lang="de-AT" dirty="0"/>
          </a:p>
        </p:txBody>
      </p:sp>
      <p:sp>
        <p:nvSpPr>
          <p:cNvPr id="4" name="Bildplatzhalter 3">
            <a:extLst>
              <a:ext uri="{FF2B5EF4-FFF2-40B4-BE49-F238E27FC236}">
                <a16:creationId xmlns:a16="http://schemas.microsoft.com/office/drawing/2014/main" id="{0309AE22-20A3-438B-9147-906489E8A0BF}"/>
              </a:ext>
            </a:extLst>
          </p:cNvPr>
          <p:cNvSpPr>
            <a:spLocks noGrp="1"/>
          </p:cNvSpPr>
          <p:nvPr>
            <p:ph type="pic" sz="quarter" idx="13"/>
          </p:nvPr>
        </p:nvSpPr>
        <p:spPr/>
      </p:sp>
      <p:sp>
        <p:nvSpPr>
          <p:cNvPr id="20" name="Textfeld 19">
            <a:extLst>
              <a:ext uri="{FF2B5EF4-FFF2-40B4-BE49-F238E27FC236}">
                <a16:creationId xmlns:a16="http://schemas.microsoft.com/office/drawing/2014/main" id="{6DB3B543-86FA-412E-8D2A-FA85B68553C9}"/>
              </a:ext>
            </a:extLst>
          </p:cNvPr>
          <p:cNvSpPr txBox="1"/>
          <p:nvPr/>
        </p:nvSpPr>
        <p:spPr>
          <a:xfrm>
            <a:off x="7267475" y="332671"/>
            <a:ext cx="6355902" cy="338554"/>
          </a:xfrm>
          <a:prstGeom prst="rect">
            <a:avLst/>
          </a:prstGeom>
          <a:noFill/>
        </p:spPr>
        <p:txBody>
          <a:bodyPr wrap="square" rtlCol="0">
            <a:spAutoFit/>
          </a:bodyPr>
          <a:lstStyle/>
          <a:p>
            <a:pPr>
              <a:spcAft>
                <a:spcPts val="600"/>
              </a:spcAft>
            </a:pPr>
            <a:endParaRPr lang="en-US" sz="1600" b="1" dirty="0">
              <a:latin typeface="Arial Black" panose="020B0A04020102020204" pitchFamily="34" charset="0"/>
            </a:endParaRPr>
          </a:p>
        </p:txBody>
      </p:sp>
      <p:sp>
        <p:nvSpPr>
          <p:cNvPr id="28" name="Foliennummernplatzhalter 4">
            <a:extLst>
              <a:ext uri="{FF2B5EF4-FFF2-40B4-BE49-F238E27FC236}">
                <a16:creationId xmlns:a16="http://schemas.microsoft.com/office/drawing/2014/main" id="{3E4DEC42-8DF8-4704-9F08-FC510F4DDE2E}"/>
              </a:ext>
            </a:extLst>
          </p:cNvPr>
          <p:cNvSpPr txBox="1">
            <a:spLocks/>
          </p:cNvSpPr>
          <p:nvPr/>
        </p:nvSpPr>
        <p:spPr>
          <a:xfrm>
            <a:off x="9611836" y="6395541"/>
            <a:ext cx="514350" cy="365125"/>
          </a:xfrm>
          <a:prstGeom prst="rect">
            <a:avLst/>
          </a:prstGeom>
        </p:spPr>
        <p:txBody>
          <a:bodyPr vert="horz" lIns="91440" tIns="45720" rIns="91440" bIns="45720" rtlCol="0" anchor="ctr"/>
          <a:lstStyle>
            <a:defPPr>
              <a:defRPr lang="en-US"/>
            </a:defPPr>
            <a:lvl1pPr algn="r">
              <a:defRPr sz="1000" b="1">
                <a:solidFill>
                  <a:schemeClr val="bg1">
                    <a:lumMod val="6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F3185B-C653-42AE-8B74-FF214C291574}" type="slidenum">
              <a:rPr lang="en-US"/>
              <a:pPr/>
              <a:t>20</a:t>
            </a:fld>
            <a:endParaRPr lang="en-US" dirty="0"/>
          </a:p>
        </p:txBody>
      </p:sp>
      <p:cxnSp>
        <p:nvCxnSpPr>
          <p:cNvPr id="5" name="Gerader Verbinder 4">
            <a:extLst>
              <a:ext uri="{FF2B5EF4-FFF2-40B4-BE49-F238E27FC236}">
                <a16:creationId xmlns:a16="http://schemas.microsoft.com/office/drawing/2014/main" id="{C9DB12F3-F481-4DDC-90B1-EB5B29A62444}"/>
              </a:ext>
            </a:extLst>
          </p:cNvPr>
          <p:cNvCxnSpPr>
            <a:cxnSpLocks/>
          </p:cNvCxnSpPr>
          <p:nvPr/>
        </p:nvCxnSpPr>
        <p:spPr>
          <a:xfrm flipH="1">
            <a:off x="5230236" y="1264373"/>
            <a:ext cx="31693" cy="521315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36D6ADF-8DC8-4F58-B639-890A67AAA295}"/>
              </a:ext>
            </a:extLst>
          </p:cNvPr>
          <p:cNvSpPr txBox="1"/>
          <p:nvPr/>
        </p:nvSpPr>
        <p:spPr>
          <a:xfrm>
            <a:off x="1725980" y="6012084"/>
            <a:ext cx="3239303" cy="369332"/>
          </a:xfrm>
          <a:prstGeom prst="rect">
            <a:avLst/>
          </a:prstGeom>
          <a:noFill/>
        </p:spPr>
        <p:txBody>
          <a:bodyPr wrap="square" rtlCol="0">
            <a:spAutoFit/>
          </a:bodyPr>
          <a:lstStyle/>
          <a:p>
            <a:r>
              <a:rPr lang="de-AT" dirty="0">
                <a:solidFill>
                  <a:srgbClr val="C00000"/>
                </a:solidFill>
                <a:latin typeface="+mj-lt"/>
              </a:rPr>
              <a:t>Präventivberatung</a:t>
            </a:r>
          </a:p>
        </p:txBody>
      </p:sp>
      <p:sp>
        <p:nvSpPr>
          <p:cNvPr id="23" name="Textfeld 22">
            <a:extLst>
              <a:ext uri="{FF2B5EF4-FFF2-40B4-BE49-F238E27FC236}">
                <a16:creationId xmlns:a16="http://schemas.microsoft.com/office/drawing/2014/main" id="{E3EBF8A8-F072-449F-9930-2EBD042AFF99}"/>
              </a:ext>
            </a:extLst>
          </p:cNvPr>
          <p:cNvSpPr txBox="1"/>
          <p:nvPr/>
        </p:nvSpPr>
        <p:spPr>
          <a:xfrm>
            <a:off x="5624337" y="5983684"/>
            <a:ext cx="3662319" cy="369332"/>
          </a:xfrm>
          <a:prstGeom prst="rect">
            <a:avLst/>
          </a:prstGeom>
          <a:noFill/>
        </p:spPr>
        <p:txBody>
          <a:bodyPr wrap="square" rtlCol="0">
            <a:spAutoFit/>
          </a:bodyPr>
          <a:lstStyle/>
          <a:p>
            <a:r>
              <a:rPr lang="de-AT" dirty="0">
                <a:solidFill>
                  <a:srgbClr val="C00000"/>
                </a:solidFill>
                <a:latin typeface="+mj-lt"/>
              </a:rPr>
              <a:t>Unternehmensverteidigung</a:t>
            </a:r>
          </a:p>
        </p:txBody>
      </p:sp>
      <p:sp>
        <p:nvSpPr>
          <p:cNvPr id="26" name="Textfeld 25">
            <a:extLst>
              <a:ext uri="{FF2B5EF4-FFF2-40B4-BE49-F238E27FC236}">
                <a16:creationId xmlns:a16="http://schemas.microsoft.com/office/drawing/2014/main" id="{CF24777F-C503-4389-92A6-61E1F8B1A647}"/>
              </a:ext>
            </a:extLst>
          </p:cNvPr>
          <p:cNvSpPr txBox="1"/>
          <p:nvPr/>
        </p:nvSpPr>
        <p:spPr>
          <a:xfrm>
            <a:off x="1698038" y="1228511"/>
            <a:ext cx="3239303" cy="369332"/>
          </a:xfrm>
          <a:prstGeom prst="rect">
            <a:avLst/>
          </a:prstGeom>
          <a:noFill/>
        </p:spPr>
        <p:txBody>
          <a:bodyPr wrap="square" rtlCol="0">
            <a:spAutoFit/>
          </a:bodyPr>
          <a:lstStyle/>
          <a:p>
            <a:r>
              <a:rPr lang="de-AT" dirty="0">
                <a:solidFill>
                  <a:srgbClr val="C00000"/>
                </a:solidFill>
                <a:latin typeface="+mj-lt"/>
              </a:rPr>
              <a:t>Vortatverhalten</a:t>
            </a:r>
          </a:p>
        </p:txBody>
      </p:sp>
      <p:sp>
        <p:nvSpPr>
          <p:cNvPr id="29" name="Textfeld 28">
            <a:extLst>
              <a:ext uri="{FF2B5EF4-FFF2-40B4-BE49-F238E27FC236}">
                <a16:creationId xmlns:a16="http://schemas.microsoft.com/office/drawing/2014/main" id="{547C354E-D267-44BE-865C-DCC65774EE77}"/>
              </a:ext>
            </a:extLst>
          </p:cNvPr>
          <p:cNvSpPr txBox="1"/>
          <p:nvPr/>
        </p:nvSpPr>
        <p:spPr>
          <a:xfrm>
            <a:off x="6799336" y="1185662"/>
            <a:ext cx="3239303" cy="369332"/>
          </a:xfrm>
          <a:prstGeom prst="rect">
            <a:avLst/>
          </a:prstGeom>
          <a:noFill/>
        </p:spPr>
        <p:txBody>
          <a:bodyPr wrap="square" rtlCol="0">
            <a:spAutoFit/>
          </a:bodyPr>
          <a:lstStyle/>
          <a:p>
            <a:r>
              <a:rPr lang="de-AT" dirty="0">
                <a:solidFill>
                  <a:srgbClr val="C00000"/>
                </a:solidFill>
                <a:latin typeface="+mj-lt"/>
              </a:rPr>
              <a:t>Nachtatverhalten</a:t>
            </a:r>
          </a:p>
        </p:txBody>
      </p:sp>
      <p:sp>
        <p:nvSpPr>
          <p:cNvPr id="30" name="Textfeld 29">
            <a:extLst>
              <a:ext uri="{FF2B5EF4-FFF2-40B4-BE49-F238E27FC236}">
                <a16:creationId xmlns:a16="http://schemas.microsoft.com/office/drawing/2014/main" id="{A22EDF43-29E3-48A7-B5BB-D70229B56C96}"/>
              </a:ext>
            </a:extLst>
          </p:cNvPr>
          <p:cNvSpPr txBox="1"/>
          <p:nvPr/>
        </p:nvSpPr>
        <p:spPr>
          <a:xfrm>
            <a:off x="4906792" y="6523022"/>
            <a:ext cx="646886" cy="369332"/>
          </a:xfrm>
          <a:prstGeom prst="rect">
            <a:avLst/>
          </a:prstGeom>
          <a:noFill/>
        </p:spPr>
        <p:txBody>
          <a:bodyPr wrap="square" rtlCol="0">
            <a:spAutoFit/>
          </a:bodyPr>
          <a:lstStyle/>
          <a:p>
            <a:r>
              <a:rPr lang="de-AT" dirty="0">
                <a:solidFill>
                  <a:schemeClr val="bg1">
                    <a:lumMod val="65000"/>
                  </a:schemeClr>
                </a:solidFill>
                <a:latin typeface="+mj-lt"/>
              </a:rPr>
              <a:t>Tat</a:t>
            </a:r>
          </a:p>
        </p:txBody>
      </p:sp>
      <p:sp>
        <p:nvSpPr>
          <p:cNvPr id="31" name="Inhaltsplatzhalter 2">
            <a:extLst>
              <a:ext uri="{FF2B5EF4-FFF2-40B4-BE49-F238E27FC236}">
                <a16:creationId xmlns:a16="http://schemas.microsoft.com/office/drawing/2014/main" id="{AB8CA71E-1E87-4867-84B9-65A81FCE865A}"/>
              </a:ext>
            </a:extLst>
          </p:cNvPr>
          <p:cNvSpPr txBox="1">
            <a:spLocks/>
          </p:cNvSpPr>
          <p:nvPr/>
        </p:nvSpPr>
        <p:spPr>
          <a:xfrm>
            <a:off x="8300486" y="3268494"/>
            <a:ext cx="2242356" cy="2825969"/>
          </a:xfrm>
          <a:prstGeom prst="rect">
            <a:avLst/>
          </a:prstGeom>
        </p:spPr>
        <p:txBody>
          <a:bodyPr vert="horz" lIns="91440" tIns="45720" rIns="91440" bIns="45720" rtlCol="0">
            <a:noAutofit/>
          </a:bodyPr>
          <a:lstStyle>
            <a:lvl1pPr marL="324000" indent="-324000" algn="l" defTabSz="914400" rtl="0" eaLnBrk="1" latinLnBrk="0" hangingPunct="1">
              <a:lnSpc>
                <a:spcPct val="105000"/>
              </a:lnSpc>
              <a:spcBef>
                <a:spcPts val="800"/>
              </a:spcBef>
              <a:buSzPct val="90000"/>
              <a:buFont typeface="Wingdings 2" panose="05020102010507070707" pitchFamily="18" charset="2"/>
              <a:buChar char=""/>
              <a:defRPr sz="2000" kern="1200">
                <a:solidFill>
                  <a:schemeClr val="tx1"/>
                </a:solidFill>
                <a:latin typeface="+mn-lt"/>
                <a:ea typeface="+mn-ea"/>
                <a:cs typeface="+mn-cs"/>
              </a:defRPr>
            </a:lvl1pPr>
            <a:lvl2pPr marL="648000" indent="-324000" algn="l" defTabSz="914400" rtl="0" eaLnBrk="1" latinLnBrk="0" hangingPunct="1">
              <a:lnSpc>
                <a:spcPct val="105000"/>
              </a:lnSpc>
              <a:spcBef>
                <a:spcPts val="0"/>
              </a:spcBef>
              <a:buSzPct val="90000"/>
              <a:buFont typeface="Wingdings 2" panose="05020102010507070707" pitchFamily="18" charset="2"/>
              <a:buChar char=""/>
              <a:defRPr sz="2000" kern="1200">
                <a:solidFill>
                  <a:schemeClr val="tx1"/>
                </a:solidFill>
                <a:latin typeface="+mn-lt"/>
                <a:ea typeface="+mn-ea"/>
                <a:cs typeface="+mn-cs"/>
              </a:defRPr>
            </a:lvl2pPr>
            <a:lvl3pPr marL="936000" indent="-288000" algn="l" defTabSz="914400" rtl="0" eaLnBrk="1" latinLnBrk="0" hangingPunct="1">
              <a:lnSpc>
                <a:spcPct val="105000"/>
              </a:lnSpc>
              <a:spcBef>
                <a:spcPts val="0"/>
              </a:spcBef>
              <a:buFont typeface="Wingdings 2" panose="05020102010507070707" pitchFamily="18" charset="2"/>
              <a:buChar char=""/>
              <a:defRPr sz="1800" kern="1200">
                <a:solidFill>
                  <a:schemeClr val="tx1"/>
                </a:solidFill>
                <a:latin typeface="+mn-lt"/>
                <a:ea typeface="+mn-ea"/>
                <a:cs typeface="+mn-cs"/>
              </a:defRPr>
            </a:lvl3pPr>
            <a:lvl4pPr marL="1224000" indent="-288000" algn="l" defTabSz="914400" rtl="0" eaLnBrk="1" latinLnBrk="0" hangingPunct="1">
              <a:lnSpc>
                <a:spcPct val="105000"/>
              </a:lnSpc>
              <a:spcBef>
                <a:spcPts val="0"/>
              </a:spcBef>
              <a:buFont typeface="Wingdings 2" panose="05020102010507070707" pitchFamily="18" charset="2"/>
              <a:buChar char=""/>
              <a:defRPr sz="1800" kern="1200">
                <a:solidFill>
                  <a:schemeClr val="tx1"/>
                </a:solidFill>
                <a:latin typeface="+mn-lt"/>
                <a:ea typeface="+mn-ea"/>
                <a:cs typeface="+mn-cs"/>
              </a:defRPr>
            </a:lvl4pPr>
            <a:lvl5pPr marL="1512000" indent="-288000" algn="l" defTabSz="914400" rtl="0" eaLnBrk="1" latinLnBrk="0" hangingPunct="1">
              <a:lnSpc>
                <a:spcPct val="105000"/>
              </a:lnSpc>
              <a:spcBef>
                <a:spcPts val="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indent="-233363">
              <a:lnSpc>
                <a:spcPct val="120000"/>
              </a:lnSpc>
            </a:pPr>
            <a:r>
              <a:rPr lang="en-US" sz="1600" b="1" dirty="0" err="1">
                <a:latin typeface="Arial Black" panose="020B0A04020102020204" pitchFamily="34" charset="0"/>
              </a:rPr>
              <a:t>Nachträgliche</a:t>
            </a:r>
            <a:r>
              <a:rPr lang="en-US" sz="1600" b="1" dirty="0">
                <a:latin typeface="Arial Black" panose="020B0A04020102020204" pitchFamily="34" charset="0"/>
              </a:rPr>
              <a:t> </a:t>
            </a:r>
            <a:r>
              <a:rPr lang="en-US" sz="1600" b="1" dirty="0" err="1">
                <a:latin typeface="Arial Black" panose="020B0A04020102020204" pitchFamily="34" charset="0"/>
              </a:rPr>
              <a:t>Strafmilderung</a:t>
            </a:r>
            <a:r>
              <a:rPr lang="en-US" sz="1600" b="1" dirty="0">
                <a:latin typeface="Arial Black" panose="020B0A04020102020204" pitchFamily="34" charset="0"/>
              </a:rPr>
              <a:t> </a:t>
            </a:r>
            <a:r>
              <a:rPr lang="en-US" sz="1400" i="1" dirty="0" err="1">
                <a:solidFill>
                  <a:srgbClr val="000000"/>
                </a:solidFill>
                <a:latin typeface="Arial" panose="020B0604020202020204" pitchFamily="34" charset="0"/>
                <a:cs typeface="Arial" panose="020B0604020202020204" pitchFamily="34" charset="0"/>
              </a:rPr>
              <a:t>Wesentliche</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Präventionsschritte</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gesetzt</a:t>
            </a:r>
            <a:endParaRPr lang="en-US" sz="1400" dirty="0">
              <a:solidFill>
                <a:srgbClr val="000000"/>
              </a:solidFill>
              <a:latin typeface="Arial" panose="020B0604020202020204" pitchFamily="34" charset="0"/>
              <a:cs typeface="Arial" panose="020B0604020202020204" pitchFamily="34" charset="0"/>
            </a:endParaRPr>
          </a:p>
          <a:p>
            <a:pPr marL="447675" lvl="2" indent="-233363">
              <a:lnSpc>
                <a:spcPct val="120000"/>
              </a:lnSpc>
              <a:buSzPct val="90000"/>
            </a:pPr>
            <a:r>
              <a:rPr lang="en-US" sz="1200" dirty="0" err="1">
                <a:latin typeface="Arial" panose="020B0604020202020204" pitchFamily="34" charset="0"/>
                <a:cs typeface="Arial" panose="020B0604020202020204" pitchFamily="34" charset="0"/>
              </a:rPr>
              <a:t>Nach</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Verurteilung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nicht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bereits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vor</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bei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Verurteilung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berücksichtigbar</a:t>
            </a:r>
            <a:endParaRPr lang="en-US" sz="1200" dirty="0">
              <a:latin typeface="Arial" panose="020B0604020202020204" pitchFamily="34" charset="0"/>
              <a:cs typeface="Arial" panose="020B0604020202020204" pitchFamily="34" charset="0"/>
            </a:endParaRPr>
          </a:p>
          <a:p>
            <a:pPr marL="102375" indent="-233363">
              <a:lnSpc>
                <a:spcPct val="120000"/>
              </a:lnSpc>
            </a:pPr>
            <a:endParaRPr lang="en-US" sz="1400" dirty="0">
              <a:solidFill>
                <a:srgbClr val="000000"/>
              </a:solidFill>
              <a:latin typeface="Arial" panose="020B0604020202020204" pitchFamily="34" charset="0"/>
              <a:cs typeface="Arial" panose="020B0604020202020204" pitchFamily="34" charset="0"/>
            </a:endParaRPr>
          </a:p>
          <a:p>
            <a:pPr marL="426375" lvl="1" indent="-233363">
              <a:lnSpc>
                <a:spcPct val="120000"/>
              </a:lnSpc>
            </a:pPr>
            <a:endParaRPr lang="en-US" sz="1400" dirty="0">
              <a:latin typeface="Arial" panose="020B0604020202020204" pitchFamily="34" charset="0"/>
              <a:cs typeface="Arial" panose="020B0604020202020204" pitchFamily="34" charset="0"/>
            </a:endParaRPr>
          </a:p>
          <a:p>
            <a:pPr marL="426375" lvl="1" indent="-233363">
              <a:lnSpc>
                <a:spcPct val="120000"/>
              </a:lnSpc>
            </a:pPr>
            <a:endParaRPr lang="en-US" sz="1400" dirty="0">
              <a:latin typeface="Arial" panose="020B0604020202020204" pitchFamily="34" charset="0"/>
              <a:cs typeface="Arial" panose="020B0604020202020204" pitchFamily="34" charset="0"/>
            </a:endParaRPr>
          </a:p>
          <a:p>
            <a:endParaRPr lang="de-AT" dirty="0"/>
          </a:p>
        </p:txBody>
      </p:sp>
      <p:sp>
        <p:nvSpPr>
          <p:cNvPr id="33" name="Textfeld 32">
            <a:extLst>
              <a:ext uri="{FF2B5EF4-FFF2-40B4-BE49-F238E27FC236}">
                <a16:creationId xmlns:a16="http://schemas.microsoft.com/office/drawing/2014/main" id="{738265FB-44B3-4D43-9AFA-5D89C9D7909B}"/>
              </a:ext>
            </a:extLst>
          </p:cNvPr>
          <p:cNvSpPr txBox="1"/>
          <p:nvPr/>
        </p:nvSpPr>
        <p:spPr>
          <a:xfrm>
            <a:off x="7668174" y="6500614"/>
            <a:ext cx="980179" cy="369332"/>
          </a:xfrm>
          <a:prstGeom prst="rect">
            <a:avLst/>
          </a:prstGeom>
          <a:noFill/>
        </p:spPr>
        <p:txBody>
          <a:bodyPr wrap="square" rtlCol="0">
            <a:spAutoFit/>
          </a:bodyPr>
          <a:lstStyle/>
          <a:p>
            <a:r>
              <a:rPr lang="de-AT" dirty="0">
                <a:solidFill>
                  <a:schemeClr val="bg1">
                    <a:lumMod val="65000"/>
                  </a:schemeClr>
                </a:solidFill>
                <a:latin typeface="+mj-lt"/>
              </a:rPr>
              <a:t>Urteil</a:t>
            </a:r>
          </a:p>
        </p:txBody>
      </p:sp>
    </p:spTree>
    <p:extLst>
      <p:ext uri="{BB962C8B-B14F-4D97-AF65-F5344CB8AC3E}">
        <p14:creationId xmlns:p14="http://schemas.microsoft.com/office/powerpoint/2010/main" val="5496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F4D43-045A-4543-8944-6E88F2B5780B}"/>
              </a:ext>
            </a:extLst>
          </p:cNvPr>
          <p:cNvSpPr>
            <a:spLocks noGrp="1"/>
          </p:cNvSpPr>
          <p:nvPr>
            <p:ph type="title"/>
          </p:nvPr>
        </p:nvSpPr>
        <p:spPr/>
        <p:txBody>
          <a:bodyPr>
            <a:normAutofit/>
          </a:bodyPr>
          <a:lstStyle/>
          <a:p>
            <a:r>
              <a:rPr lang="de-DE" sz="3200" b="1" dirty="0">
                <a:solidFill>
                  <a:srgbClr val="0070C0"/>
                </a:solidFill>
                <a:latin typeface="Arial" panose="020B0604020202020204" pitchFamily="34" charset="0"/>
                <a:cs typeface="Arial" panose="020B0604020202020204" pitchFamily="34" charset="0"/>
              </a:rPr>
              <a:t>Einiges erforscht – dennoch einiges zu tun</a:t>
            </a:r>
          </a:p>
        </p:txBody>
      </p:sp>
      <p:sp>
        <p:nvSpPr>
          <p:cNvPr id="3" name="Inhaltsplatzhalter 2">
            <a:extLst>
              <a:ext uri="{FF2B5EF4-FFF2-40B4-BE49-F238E27FC236}">
                <a16:creationId xmlns:a16="http://schemas.microsoft.com/office/drawing/2014/main" id="{A57EDA14-13FD-4E73-9D52-580CAFEFC470}"/>
              </a:ext>
            </a:extLst>
          </p:cNvPr>
          <p:cNvSpPr>
            <a:spLocks noGrp="1"/>
          </p:cNvSpPr>
          <p:nvPr>
            <p:ph idx="1"/>
          </p:nvPr>
        </p:nvSpPr>
        <p:spPr>
          <a:xfrm>
            <a:off x="756920" y="1510665"/>
            <a:ext cx="10515600" cy="4351338"/>
          </a:xfrm>
        </p:spPr>
        <p:txBody>
          <a:bodyPr/>
          <a:lstStyle/>
          <a:p>
            <a:r>
              <a:rPr lang="de-DE" dirty="0"/>
              <a:t>Viele Fragen müssen dennoch parallel zu Entwicklung geklärt werden</a:t>
            </a:r>
          </a:p>
          <a:p>
            <a:pPr lvl="1"/>
            <a:r>
              <a:rPr lang="de-DE" dirty="0"/>
              <a:t>gegebenenfalls durch Gesetz </a:t>
            </a:r>
          </a:p>
          <a:p>
            <a:pPr lvl="1"/>
            <a:r>
              <a:rPr lang="de-DE" dirty="0"/>
              <a:t>um Rechtssicherheit zu ermöglichen</a:t>
            </a:r>
          </a:p>
          <a:p>
            <a:endParaRPr lang="de-DE" sz="1100" dirty="0"/>
          </a:p>
          <a:p>
            <a:r>
              <a:rPr lang="de-DE" dirty="0"/>
              <a:t>Welches Recht anwendbar bei Grenzüberschreitung? Bedarf es eines einheitlichen Rechts?</a:t>
            </a:r>
          </a:p>
          <a:p>
            <a:endParaRPr lang="de-DE" sz="1100" dirty="0"/>
          </a:p>
          <a:p>
            <a:r>
              <a:rPr lang="de-DE" dirty="0"/>
              <a:t>Sensible Bereiche: Dilemmasituationen (hier ist Ethik gefragt; unterschiedliche Rechtsmeinungen)</a:t>
            </a:r>
          </a:p>
        </p:txBody>
      </p:sp>
      <p:sp>
        <p:nvSpPr>
          <p:cNvPr id="4" name="Textfeld 3">
            <a:extLst>
              <a:ext uri="{FF2B5EF4-FFF2-40B4-BE49-F238E27FC236}">
                <a16:creationId xmlns:a16="http://schemas.microsoft.com/office/drawing/2014/main" id="{66218849-15D1-4A71-8855-AAF9219FCAD7}"/>
              </a:ext>
            </a:extLst>
          </p:cNvPr>
          <p:cNvSpPr txBox="1"/>
          <p:nvPr/>
        </p:nvSpPr>
        <p:spPr>
          <a:xfrm>
            <a:off x="8382000" y="4201477"/>
            <a:ext cx="4602480" cy="2523768"/>
          </a:xfrm>
          <a:prstGeom prst="rect">
            <a:avLst/>
          </a:prstGeom>
          <a:noFill/>
        </p:spPr>
        <p:txBody>
          <a:bodyPr wrap="square" rtlCol="0">
            <a:spAutoFit/>
          </a:bodyPr>
          <a:lstStyle/>
          <a:p>
            <a:endParaRPr lang="de-DE" dirty="0"/>
          </a:p>
          <a:p>
            <a:pPr algn="ctr"/>
            <a:r>
              <a:rPr lang="de-DE" sz="3200" b="1" dirty="0">
                <a:solidFill>
                  <a:srgbClr val="0070C0"/>
                </a:solidFill>
                <a:latin typeface="Arial" panose="020B0604020202020204" pitchFamily="34" charset="0"/>
                <a:cs typeface="Arial" panose="020B0604020202020204" pitchFamily="34" charset="0"/>
              </a:rPr>
              <a:t>Danke!</a:t>
            </a:r>
          </a:p>
          <a:p>
            <a:endParaRPr lang="de-DE" dirty="0"/>
          </a:p>
          <a:p>
            <a:r>
              <a:rPr lang="de-DE" dirty="0">
                <a:hlinkClick r:id="rId2"/>
              </a:rPr>
              <a:t>karin.bruckmueller@jku.at</a:t>
            </a:r>
            <a:endParaRPr lang="de-DE" dirty="0"/>
          </a:p>
          <a:p>
            <a:r>
              <a:rPr lang="de-DE" dirty="0">
                <a:hlinkClick r:id="rId3"/>
              </a:rPr>
              <a:t>karin.bruckmueller@jus.sfu.ac.at</a:t>
            </a:r>
            <a:endParaRPr lang="de-DE" dirty="0"/>
          </a:p>
          <a:p>
            <a:endParaRPr lang="de-DE" dirty="0"/>
          </a:p>
          <a:p>
            <a:r>
              <a:rPr lang="de-DE" dirty="0">
                <a:hlinkClick r:id="rId4"/>
              </a:rPr>
              <a:t>stefan.schumann@jku.at</a:t>
            </a:r>
            <a:endParaRPr lang="de-DE" dirty="0"/>
          </a:p>
          <a:p>
            <a:r>
              <a:rPr lang="de-DE" dirty="0">
                <a:hlinkClick r:id="rId5"/>
              </a:rPr>
              <a:t>mail.schumann@posteo.at</a:t>
            </a:r>
            <a:r>
              <a:rPr lang="de-DE" dirty="0"/>
              <a:t> (als RA)</a:t>
            </a:r>
          </a:p>
        </p:txBody>
      </p:sp>
    </p:spTree>
    <p:extLst>
      <p:ext uri="{BB962C8B-B14F-4D97-AF65-F5344CB8AC3E}">
        <p14:creationId xmlns:p14="http://schemas.microsoft.com/office/powerpoint/2010/main" val="140977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139FE-3398-452B-8093-AE53346683B1}"/>
              </a:ext>
            </a:extLst>
          </p:cNvPr>
          <p:cNvSpPr>
            <a:spLocks noGrp="1"/>
          </p:cNvSpPr>
          <p:nvPr>
            <p:ph type="title"/>
          </p:nvPr>
        </p:nvSpPr>
        <p:spPr/>
        <p:txBody>
          <a:bodyPr>
            <a:normAutofit/>
          </a:bodyPr>
          <a:lstStyle/>
          <a:p>
            <a:r>
              <a:rPr lang="de-DE" sz="3200" b="1" dirty="0">
                <a:solidFill>
                  <a:srgbClr val="4B91D1"/>
                </a:solidFill>
                <a:latin typeface="Arial" panose="020B0604020202020204" pitchFamily="34" charset="0"/>
                <a:cs typeface="Arial" panose="020B0604020202020204" pitchFamily="34" charset="0"/>
              </a:rPr>
              <a:t>Projekte</a:t>
            </a:r>
            <a:endParaRPr lang="de-DE" sz="3200" dirty="0"/>
          </a:p>
        </p:txBody>
      </p:sp>
      <p:sp>
        <p:nvSpPr>
          <p:cNvPr id="3" name="Inhaltsplatzhalter 2">
            <a:extLst>
              <a:ext uri="{FF2B5EF4-FFF2-40B4-BE49-F238E27FC236}">
                <a16:creationId xmlns:a16="http://schemas.microsoft.com/office/drawing/2014/main" id="{278F0D02-5D21-4206-B31E-95E1C495496D}"/>
              </a:ext>
            </a:extLst>
          </p:cNvPr>
          <p:cNvSpPr>
            <a:spLocks noGrp="1"/>
          </p:cNvSpPr>
          <p:nvPr>
            <p:ph idx="1"/>
          </p:nvPr>
        </p:nvSpPr>
        <p:spPr/>
        <p:txBody>
          <a:bodyPr>
            <a:normAutofit/>
          </a:bodyPr>
          <a:lstStyle/>
          <a:p>
            <a:r>
              <a:rPr lang="de-AT" b="1" dirty="0">
                <a:solidFill>
                  <a:srgbClr val="000000"/>
                </a:solidFill>
              </a:rPr>
              <a:t>AUD/A    </a:t>
            </a:r>
            <a:r>
              <a:rPr lang="de-AT" dirty="0" err="1">
                <a:solidFill>
                  <a:srgbClr val="000000"/>
                </a:solidFill>
              </a:rPr>
              <a:t>Autonomous</a:t>
            </a:r>
            <a:r>
              <a:rPr lang="de-AT" dirty="0">
                <a:solidFill>
                  <a:srgbClr val="000000"/>
                </a:solidFill>
              </a:rPr>
              <a:t> </a:t>
            </a:r>
            <a:r>
              <a:rPr lang="de-AT" dirty="0" err="1">
                <a:solidFill>
                  <a:srgbClr val="000000"/>
                </a:solidFill>
              </a:rPr>
              <a:t>Driving</a:t>
            </a:r>
            <a:r>
              <a:rPr lang="de-AT" dirty="0">
                <a:solidFill>
                  <a:srgbClr val="000000"/>
                </a:solidFill>
              </a:rPr>
              <a:t> in Austria</a:t>
            </a:r>
            <a:br>
              <a:rPr lang="de-AT" dirty="0">
                <a:solidFill>
                  <a:srgbClr val="000000"/>
                </a:solidFill>
              </a:rPr>
            </a:br>
            <a:r>
              <a:rPr lang="de-AT" dirty="0">
                <a:solidFill>
                  <a:srgbClr val="000000"/>
                </a:solidFill>
              </a:rPr>
              <a:t>	        </a:t>
            </a:r>
            <a:r>
              <a:rPr lang="de-AT" dirty="0" err="1">
                <a:solidFill>
                  <a:srgbClr val="000000"/>
                </a:solidFill>
              </a:rPr>
              <a:t>Preconditions</a:t>
            </a:r>
            <a:r>
              <a:rPr lang="de-AT" dirty="0">
                <a:solidFill>
                  <a:srgbClr val="000000"/>
                </a:solidFill>
              </a:rPr>
              <a:t> </a:t>
            </a:r>
            <a:r>
              <a:rPr lang="de-AT" dirty="0" err="1">
                <a:solidFill>
                  <a:srgbClr val="000000"/>
                </a:solidFill>
              </a:rPr>
              <a:t>by</a:t>
            </a:r>
            <a:r>
              <a:rPr lang="de-AT" dirty="0">
                <a:solidFill>
                  <a:srgbClr val="000000"/>
                </a:solidFill>
              </a:rPr>
              <a:t> and a Challenge </a:t>
            </a:r>
            <a:r>
              <a:rPr lang="de-AT" dirty="0" err="1">
                <a:solidFill>
                  <a:srgbClr val="000000"/>
                </a:solidFill>
              </a:rPr>
              <a:t>for</a:t>
            </a:r>
            <a:r>
              <a:rPr lang="de-AT" dirty="0">
                <a:solidFill>
                  <a:srgbClr val="000000"/>
                </a:solidFill>
              </a:rPr>
              <a:t> </a:t>
            </a:r>
            <a:r>
              <a:rPr lang="de-AT" dirty="0" err="1">
                <a:solidFill>
                  <a:srgbClr val="000000"/>
                </a:solidFill>
              </a:rPr>
              <a:t>Criminal</a:t>
            </a:r>
            <a:r>
              <a:rPr lang="de-AT" dirty="0">
                <a:solidFill>
                  <a:srgbClr val="000000"/>
                </a:solidFill>
              </a:rPr>
              <a:t> Law</a:t>
            </a:r>
            <a:endParaRPr lang="de-DE" dirty="0">
              <a:solidFill>
                <a:srgbClr val="000000"/>
              </a:solidFill>
            </a:endParaRPr>
          </a:p>
          <a:p>
            <a:pPr marL="457200" lvl="1" indent="0">
              <a:buNone/>
            </a:pPr>
            <a:r>
              <a:rPr lang="de-DE" sz="2800" b="1" dirty="0">
                <a:solidFill>
                  <a:srgbClr val="000000"/>
                </a:solidFill>
              </a:rPr>
              <a:t>	        </a:t>
            </a:r>
            <a:r>
              <a:rPr lang="de-DE" sz="2800" dirty="0">
                <a:solidFill>
                  <a:srgbClr val="000000"/>
                </a:solidFill>
              </a:rPr>
              <a:t>LIT gefördert</a:t>
            </a:r>
          </a:p>
          <a:p>
            <a:pPr marL="457200" lvl="1" indent="0">
              <a:buNone/>
            </a:pPr>
            <a:endParaRPr lang="de-DE" b="1" dirty="0">
              <a:solidFill>
                <a:srgbClr val="000000"/>
              </a:solidFill>
            </a:endParaRPr>
          </a:p>
          <a:p>
            <a:pPr marL="0" indent="0">
              <a:buNone/>
            </a:pPr>
            <a:endParaRPr lang="de-AT" b="1" dirty="0">
              <a:solidFill>
                <a:srgbClr val="000000"/>
              </a:solidFill>
            </a:endParaRPr>
          </a:p>
          <a:p>
            <a:endParaRPr lang="de-AT" b="1" dirty="0">
              <a:solidFill>
                <a:srgbClr val="000000"/>
              </a:solidFill>
            </a:endParaRPr>
          </a:p>
          <a:p>
            <a:r>
              <a:rPr lang="de-AT" b="1" dirty="0">
                <a:solidFill>
                  <a:srgbClr val="000000"/>
                </a:solidFill>
              </a:rPr>
              <a:t>Safe </a:t>
            </a:r>
            <a:r>
              <a:rPr lang="de-AT" b="1" dirty="0" err="1">
                <a:solidFill>
                  <a:srgbClr val="000000"/>
                </a:solidFill>
              </a:rPr>
              <a:t>Sign</a:t>
            </a:r>
            <a:r>
              <a:rPr lang="de-AT" b="1" dirty="0">
                <a:solidFill>
                  <a:srgbClr val="000000"/>
                </a:solidFill>
              </a:rPr>
              <a:t> </a:t>
            </a:r>
            <a:r>
              <a:rPr lang="de-AT" dirty="0">
                <a:solidFill>
                  <a:srgbClr val="000000"/>
                </a:solidFill>
              </a:rPr>
              <a:t>Das sichere Verkehrsmittel </a:t>
            </a:r>
            <a:r>
              <a:rPr lang="de-DE" sz="2800" dirty="0">
                <a:solidFill>
                  <a:srgbClr val="000000"/>
                </a:solidFill>
              </a:rPr>
              <a:t>(Ethik)</a:t>
            </a:r>
            <a:endParaRPr lang="de-DE" b="1" dirty="0">
              <a:solidFill>
                <a:srgbClr val="000000"/>
              </a:solidFill>
            </a:endParaRPr>
          </a:p>
          <a:p>
            <a:pPr marL="457200" lvl="1" indent="0">
              <a:buNone/>
            </a:pPr>
            <a:r>
              <a:rPr lang="de-DE" sz="2800" b="1" dirty="0">
                <a:solidFill>
                  <a:srgbClr val="000000"/>
                </a:solidFill>
              </a:rPr>
              <a:t>	         </a:t>
            </a:r>
            <a:r>
              <a:rPr lang="de-DE" sz="2800" dirty="0">
                <a:solidFill>
                  <a:srgbClr val="000000"/>
                </a:solidFill>
              </a:rPr>
              <a:t>FFG gefördert</a:t>
            </a:r>
          </a:p>
          <a:p>
            <a:pPr marL="457200" lvl="1" indent="0">
              <a:buNone/>
            </a:pPr>
            <a:endParaRPr lang="de-DE" b="1" dirty="0">
              <a:solidFill>
                <a:srgbClr val="000000"/>
              </a:solidFill>
            </a:endParaRPr>
          </a:p>
          <a:p>
            <a:pPr marL="457200" lvl="1" indent="0">
              <a:buNone/>
            </a:pPr>
            <a:endParaRPr lang="de-DE" b="1" dirty="0">
              <a:solidFill>
                <a:srgbClr val="000000"/>
              </a:solidFill>
            </a:endParaRPr>
          </a:p>
          <a:p>
            <a:pPr marL="457200" lvl="1" indent="0">
              <a:buNone/>
            </a:pPr>
            <a:endParaRPr lang="de-AT" b="1" dirty="0">
              <a:solidFill>
                <a:srgbClr val="000000"/>
              </a:solidFill>
            </a:endParaRPr>
          </a:p>
        </p:txBody>
      </p:sp>
      <p:pic>
        <p:nvPicPr>
          <p:cNvPr id="5" name="Grafik 4">
            <a:extLst>
              <a:ext uri="{FF2B5EF4-FFF2-40B4-BE49-F238E27FC236}">
                <a16:creationId xmlns:a16="http://schemas.microsoft.com/office/drawing/2014/main" id="{D15E5135-1BAE-4A60-8059-717A94F2B5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4512" y="3141412"/>
            <a:ext cx="2014728" cy="274320"/>
          </a:xfrm>
          <a:prstGeom prst="rect">
            <a:avLst/>
          </a:prstGeom>
        </p:spPr>
      </p:pic>
      <p:pic>
        <p:nvPicPr>
          <p:cNvPr id="7" name="Grafik 6">
            <a:extLst>
              <a:ext uri="{FF2B5EF4-FFF2-40B4-BE49-F238E27FC236}">
                <a16:creationId xmlns:a16="http://schemas.microsoft.com/office/drawing/2014/main" id="{CB159516-D1D6-43F7-99D1-CB655E4E2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9240" y="2758638"/>
            <a:ext cx="1161360" cy="642620"/>
          </a:xfrm>
          <a:prstGeom prst="rect">
            <a:avLst/>
          </a:prstGeom>
        </p:spPr>
      </p:pic>
      <p:pic>
        <p:nvPicPr>
          <p:cNvPr id="9" name="Grafik 8">
            <a:extLst>
              <a:ext uri="{FF2B5EF4-FFF2-40B4-BE49-F238E27FC236}">
                <a16:creationId xmlns:a16="http://schemas.microsoft.com/office/drawing/2014/main" id="{6CE6A3CA-92A7-4CBF-918B-1A7F03032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6279" y="2758638"/>
            <a:ext cx="828564" cy="828000"/>
          </a:xfrm>
          <a:prstGeom prst="rect">
            <a:avLst/>
          </a:prstGeom>
        </p:spPr>
      </p:pic>
      <p:pic>
        <p:nvPicPr>
          <p:cNvPr id="11" name="Grafik 10" descr="C:\Users\6D458D48D601E9C2\Pictures\kaestchen1_2.jpg">
            <a:extLst>
              <a:ext uri="{FF2B5EF4-FFF2-40B4-BE49-F238E27FC236}">
                <a16:creationId xmlns:a16="http://schemas.microsoft.com/office/drawing/2014/main" id="{12D73BB1-E2D3-42C1-A233-AC0E14DD1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502" r="66338" b="403"/>
          <a:stretch>
            <a:fillRect/>
          </a:stretch>
        </p:blipFill>
        <p:spPr bwMode="auto">
          <a:xfrm>
            <a:off x="7640270" y="2758638"/>
            <a:ext cx="18065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1FC993C2-89B1-4AE4-9A7C-149281174A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8204" y="2864826"/>
            <a:ext cx="756000" cy="756000"/>
          </a:xfrm>
          <a:prstGeom prst="rect">
            <a:avLst/>
          </a:prstGeom>
        </p:spPr>
      </p:pic>
      <p:pic>
        <p:nvPicPr>
          <p:cNvPr id="14" name="Bildplatzhalter 6">
            <a:extLst>
              <a:ext uri="{FF2B5EF4-FFF2-40B4-BE49-F238E27FC236}">
                <a16:creationId xmlns:a16="http://schemas.microsoft.com/office/drawing/2014/main" id="{4B14A11A-FC3D-44F2-ADDD-556090D83BAE}"/>
              </a:ext>
            </a:extLst>
          </p:cNvPr>
          <p:cNvPicPr>
            <a:picLocks noChangeAspect="1"/>
          </p:cNvPicPr>
          <p:nvPr/>
        </p:nvPicPr>
        <p:blipFill>
          <a:blip r:embed="rId7" cstate="print">
            <a:extLst>
              <a:ext uri="{28A0092B-C50C-407E-A947-70E740481C1C}">
                <a14:useLocalDpi xmlns:a14="http://schemas.microsoft.com/office/drawing/2010/main" val="0"/>
              </a:ext>
            </a:extLst>
          </a:blip>
          <a:srcRect t="19011" b="19011"/>
          <a:stretch>
            <a:fillRect/>
          </a:stretch>
        </p:blipFill>
        <p:spPr>
          <a:xfrm>
            <a:off x="9150632" y="1004718"/>
            <a:ext cx="2614519" cy="1083788"/>
          </a:xfrm>
          <a:prstGeom prst="rect">
            <a:avLst/>
          </a:prstGeom>
        </p:spPr>
      </p:pic>
      <p:pic>
        <p:nvPicPr>
          <p:cNvPr id="16" name="Grafik 15">
            <a:extLst>
              <a:ext uri="{FF2B5EF4-FFF2-40B4-BE49-F238E27FC236}">
                <a16:creationId xmlns:a16="http://schemas.microsoft.com/office/drawing/2014/main" id="{A46D53A9-818D-4B73-9C10-6FC30AAB15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8804" y="5647819"/>
            <a:ext cx="1029431" cy="612000"/>
          </a:xfrm>
          <a:prstGeom prst="rect">
            <a:avLst/>
          </a:prstGeom>
        </p:spPr>
      </p:pic>
      <p:pic>
        <p:nvPicPr>
          <p:cNvPr id="18" name="Picture 7">
            <a:extLst>
              <a:ext uri="{FF2B5EF4-FFF2-40B4-BE49-F238E27FC236}">
                <a16:creationId xmlns:a16="http://schemas.microsoft.com/office/drawing/2014/main" id="{E0211973-0F67-42D0-B397-EF7BB656AD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01236" y="5647819"/>
            <a:ext cx="1586551" cy="422163"/>
          </a:xfrm>
          <a:prstGeom prst="rect">
            <a:avLst/>
          </a:prstGeom>
        </p:spPr>
      </p:pic>
      <p:pic>
        <p:nvPicPr>
          <p:cNvPr id="20" name="Grafik 19">
            <a:extLst>
              <a:ext uri="{FF2B5EF4-FFF2-40B4-BE49-F238E27FC236}">
                <a16:creationId xmlns:a16="http://schemas.microsoft.com/office/drawing/2014/main" id="{35E142DC-9FCD-47FC-93B1-1EF4402713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7470" y="5732438"/>
            <a:ext cx="2092800" cy="288000"/>
          </a:xfrm>
          <a:prstGeom prst="rect">
            <a:avLst/>
          </a:prstGeom>
        </p:spPr>
      </p:pic>
      <p:pic>
        <p:nvPicPr>
          <p:cNvPr id="22" name="Picture 2" descr="FFG - Österreichische Forschungsförderungsgesellschaft">
            <a:extLst>
              <a:ext uri="{FF2B5EF4-FFF2-40B4-BE49-F238E27FC236}">
                <a16:creationId xmlns:a16="http://schemas.microsoft.com/office/drawing/2014/main" id="{BEAC9B72-071E-4870-864A-1BE34E3261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8739" y="5606438"/>
            <a:ext cx="1172197"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a:extLst>
              <a:ext uri="{FF2B5EF4-FFF2-40B4-BE49-F238E27FC236}">
                <a16:creationId xmlns:a16="http://schemas.microsoft.com/office/drawing/2014/main" id="{841C7159-FE99-47A5-B568-848FB37A04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35306" y="4892793"/>
            <a:ext cx="2129845" cy="1419107"/>
          </a:xfrm>
          <a:prstGeom prst="rect">
            <a:avLst/>
          </a:prstGeom>
        </p:spPr>
      </p:pic>
    </p:spTree>
    <p:extLst>
      <p:ext uri="{BB962C8B-B14F-4D97-AF65-F5344CB8AC3E}">
        <p14:creationId xmlns:p14="http://schemas.microsoft.com/office/powerpoint/2010/main" val="189203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92358-655F-4768-A787-29763DB61FB9}"/>
              </a:ext>
            </a:extLst>
          </p:cNvPr>
          <p:cNvSpPr>
            <a:spLocks noGrp="1"/>
          </p:cNvSpPr>
          <p:nvPr>
            <p:ph type="title"/>
          </p:nvPr>
        </p:nvSpPr>
        <p:spPr/>
        <p:txBody>
          <a:bodyPr>
            <a:normAutofit/>
          </a:bodyPr>
          <a:lstStyle/>
          <a:p>
            <a:r>
              <a:rPr lang="de-DE" sz="3200" b="1" dirty="0">
                <a:solidFill>
                  <a:srgbClr val="4B91D1"/>
                </a:solidFill>
                <a:latin typeface="Arial" panose="020B0604020202020204" pitchFamily="34" charset="0"/>
                <a:cs typeface="Arial" panose="020B0604020202020204" pitchFamily="34" charset="0"/>
              </a:rPr>
              <a:t>Strafrechtliche Verantwortlichkeit - Produkthaftung</a:t>
            </a:r>
          </a:p>
        </p:txBody>
      </p:sp>
      <p:sp>
        <p:nvSpPr>
          <p:cNvPr id="3" name="Inhaltsplatzhalter 2">
            <a:extLst>
              <a:ext uri="{FF2B5EF4-FFF2-40B4-BE49-F238E27FC236}">
                <a16:creationId xmlns:a16="http://schemas.microsoft.com/office/drawing/2014/main" id="{2316DA8A-8A34-4A9D-85EB-727823921DEF}"/>
              </a:ext>
            </a:extLst>
          </p:cNvPr>
          <p:cNvSpPr>
            <a:spLocks noGrp="1"/>
          </p:cNvSpPr>
          <p:nvPr>
            <p:ph idx="1"/>
          </p:nvPr>
        </p:nvSpPr>
        <p:spPr/>
        <p:txBody>
          <a:bodyPr>
            <a:normAutofit/>
          </a:bodyPr>
          <a:lstStyle/>
          <a:p>
            <a:endParaRPr lang="de-DE" dirty="0"/>
          </a:p>
          <a:p>
            <a:endParaRPr lang="de-DE" dirty="0"/>
          </a:p>
          <a:p>
            <a:endParaRPr lang="de-DE" dirty="0"/>
          </a:p>
        </p:txBody>
      </p:sp>
      <p:pic>
        <p:nvPicPr>
          <p:cNvPr id="4" name="Inhaltsplatzhalter 3">
            <a:extLst>
              <a:ext uri="{FF2B5EF4-FFF2-40B4-BE49-F238E27FC236}">
                <a16:creationId xmlns:a16="http://schemas.microsoft.com/office/drawing/2014/main" id="{52895BC2-971A-4C50-A1D6-5B15334DB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595" y="5159900"/>
            <a:ext cx="1536000" cy="1152000"/>
          </a:xfrm>
          <a:prstGeom prst="rect">
            <a:avLst/>
          </a:prstGeom>
        </p:spPr>
      </p:pic>
      <p:sp>
        <p:nvSpPr>
          <p:cNvPr id="7" name="Textfeld 6">
            <a:extLst>
              <a:ext uri="{FF2B5EF4-FFF2-40B4-BE49-F238E27FC236}">
                <a16:creationId xmlns:a16="http://schemas.microsoft.com/office/drawing/2014/main" id="{AF030C53-8797-42BA-B08D-F163F0C4DD0F}"/>
              </a:ext>
            </a:extLst>
          </p:cNvPr>
          <p:cNvSpPr txBox="1"/>
          <p:nvPr/>
        </p:nvSpPr>
        <p:spPr>
          <a:xfrm>
            <a:off x="533809" y="1825625"/>
            <a:ext cx="11442812" cy="4524315"/>
          </a:xfrm>
          <a:prstGeom prst="rect">
            <a:avLst/>
          </a:prstGeom>
          <a:noFill/>
        </p:spPr>
        <p:txBody>
          <a:bodyPr wrap="none" rtlCol="0">
            <a:spAutoFit/>
          </a:bodyPr>
          <a:lstStyle/>
          <a:p>
            <a:r>
              <a:rPr lang="de-DE" sz="2800" b="1" dirty="0"/>
              <a:t>Wem kann unter welchen Voraussetzungen eine gerichtliche Strafe drohen?</a:t>
            </a:r>
          </a:p>
          <a:p>
            <a:endParaRPr lang="de-DE" sz="2800" dirty="0"/>
          </a:p>
          <a:p>
            <a:endParaRPr lang="de-DE" sz="2800" dirty="0"/>
          </a:p>
          <a:p>
            <a:pPr marL="457200" indent="-457200">
              <a:buFont typeface="Arial" panose="020B0604020202020204" pitchFamily="34" charset="0"/>
              <a:buChar char="•"/>
            </a:pPr>
            <a:r>
              <a:rPr lang="de-DE" sz="2800" b="1" dirty="0"/>
              <a:t>Kein vertraglicher Ausschluss möglich</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Vorrangig </a:t>
            </a:r>
            <a:r>
              <a:rPr lang="de-DE" sz="2800" b="1" dirty="0"/>
              <a:t>Person verantwortlich</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Gegebenenfalls </a:t>
            </a:r>
            <a:r>
              <a:rPr lang="de-DE" sz="2800" b="1" dirty="0"/>
              <a:t>zusätzlich Verband verantwortlich</a:t>
            </a:r>
          </a:p>
          <a:p>
            <a:endParaRPr lang="de-DE" sz="2800" dirty="0"/>
          </a:p>
          <a:p>
            <a:endParaRPr lang="de-DE" dirty="0"/>
          </a:p>
          <a:p>
            <a:endParaRPr lang="de-DE" dirty="0"/>
          </a:p>
        </p:txBody>
      </p:sp>
    </p:spTree>
    <p:extLst>
      <p:ext uri="{BB962C8B-B14F-4D97-AF65-F5344CB8AC3E}">
        <p14:creationId xmlns:p14="http://schemas.microsoft.com/office/powerpoint/2010/main" val="312118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E4295-0384-4030-9512-EAF234C98D70}"/>
              </a:ext>
            </a:extLst>
          </p:cNvPr>
          <p:cNvSpPr>
            <a:spLocks noGrp="1"/>
          </p:cNvSpPr>
          <p:nvPr>
            <p:ph type="title"/>
          </p:nvPr>
        </p:nvSpPr>
        <p:spPr>
          <a:xfrm>
            <a:off x="838200" y="151765"/>
            <a:ext cx="10515600" cy="1325563"/>
          </a:xfrm>
        </p:spPr>
        <p:txBody>
          <a:bodyPr>
            <a:normAutofit/>
          </a:bodyPr>
          <a:lstStyle/>
          <a:p>
            <a:r>
              <a:rPr lang="de-AT" sz="3200" b="1" dirty="0" err="1">
                <a:solidFill>
                  <a:srgbClr val="4B91D1"/>
                </a:solidFill>
                <a:latin typeface="Arial" panose="020B0604020202020204" pitchFamily="34" charset="0"/>
                <a:cs typeface="Arial" panose="020B0604020202020204" pitchFamily="34" charset="0"/>
              </a:rPr>
              <a:t>Whom</a:t>
            </a:r>
            <a:r>
              <a:rPr lang="de-AT" sz="3200" b="1" dirty="0">
                <a:solidFill>
                  <a:srgbClr val="4B91D1"/>
                </a:solidFill>
                <a:latin typeface="Arial" panose="020B0604020202020204" pitchFamily="34" charset="0"/>
                <a:cs typeface="Arial" panose="020B0604020202020204" pitchFamily="34" charset="0"/>
              </a:rPr>
              <a:t> </a:t>
            </a:r>
            <a:r>
              <a:rPr lang="de-AT" sz="3200" b="1" dirty="0" err="1">
                <a:solidFill>
                  <a:srgbClr val="4B91D1"/>
                </a:solidFill>
                <a:latin typeface="Arial" panose="020B0604020202020204" pitchFamily="34" charset="0"/>
                <a:cs typeface="Arial" panose="020B0604020202020204" pitchFamily="34" charset="0"/>
              </a:rPr>
              <a:t>to</a:t>
            </a:r>
            <a:r>
              <a:rPr lang="de-AT" sz="3200" b="1" dirty="0">
                <a:solidFill>
                  <a:srgbClr val="4B91D1"/>
                </a:solidFill>
                <a:latin typeface="Arial" panose="020B0604020202020204" pitchFamily="34" charset="0"/>
                <a:cs typeface="Arial" panose="020B0604020202020204" pitchFamily="34" charset="0"/>
              </a:rPr>
              <a:t> </a:t>
            </a:r>
            <a:r>
              <a:rPr lang="de-AT" sz="3200" b="1" dirty="0" err="1">
                <a:solidFill>
                  <a:srgbClr val="4B91D1"/>
                </a:solidFill>
                <a:latin typeface="Arial" panose="020B0604020202020204" pitchFamily="34" charset="0"/>
                <a:cs typeface="Arial" panose="020B0604020202020204" pitchFamily="34" charset="0"/>
              </a:rPr>
              <a:t>blame</a:t>
            </a:r>
            <a:r>
              <a:rPr lang="de-AT" sz="3200" b="1" dirty="0">
                <a:solidFill>
                  <a:srgbClr val="4B91D1"/>
                </a:solidFill>
                <a:latin typeface="Arial" panose="020B0604020202020204" pitchFamily="34" charset="0"/>
                <a:cs typeface="Arial" panose="020B0604020202020204" pitchFamily="34" charset="0"/>
              </a:rPr>
              <a:t> </a:t>
            </a:r>
            <a:r>
              <a:rPr lang="de-AT" sz="3200" b="1" dirty="0" err="1">
                <a:solidFill>
                  <a:srgbClr val="4B91D1"/>
                </a:solidFill>
                <a:latin typeface="Arial" panose="020B0604020202020204" pitchFamily="34" charset="0"/>
                <a:cs typeface="Arial" panose="020B0604020202020204" pitchFamily="34" charset="0"/>
              </a:rPr>
              <a:t>when</a:t>
            </a:r>
            <a:r>
              <a:rPr lang="de-AT" sz="3200" b="1" dirty="0">
                <a:solidFill>
                  <a:srgbClr val="4B91D1"/>
                </a:solidFill>
                <a:latin typeface="Arial" panose="020B0604020202020204" pitchFamily="34" charset="0"/>
                <a:cs typeface="Arial" panose="020B0604020202020204" pitchFamily="34" charset="0"/>
              </a:rPr>
              <a:t> </a:t>
            </a:r>
            <a:r>
              <a:rPr lang="de-AT" sz="3200" b="1" dirty="0" err="1">
                <a:solidFill>
                  <a:srgbClr val="4B91D1"/>
                </a:solidFill>
                <a:latin typeface="Arial" panose="020B0604020202020204" pitchFamily="34" charset="0"/>
                <a:cs typeface="Arial" panose="020B0604020202020204" pitchFamily="34" charset="0"/>
              </a:rPr>
              <a:t>Algorithms</a:t>
            </a:r>
            <a:r>
              <a:rPr lang="de-AT" sz="3200" b="1" dirty="0">
                <a:solidFill>
                  <a:srgbClr val="4B91D1"/>
                </a:solidFill>
                <a:latin typeface="Arial" panose="020B0604020202020204" pitchFamily="34" charset="0"/>
                <a:cs typeface="Arial" panose="020B0604020202020204" pitchFamily="34" charset="0"/>
              </a:rPr>
              <a:t> Fail?</a:t>
            </a:r>
            <a:endParaRPr lang="de-DE" sz="3200" dirty="0"/>
          </a:p>
        </p:txBody>
      </p:sp>
      <p:pic>
        <p:nvPicPr>
          <p:cNvPr id="4" name="Inhaltsplatzhalter 3">
            <a:extLst>
              <a:ext uri="{FF2B5EF4-FFF2-40B4-BE49-F238E27FC236}">
                <a16:creationId xmlns:a16="http://schemas.microsoft.com/office/drawing/2014/main" id="{F70DF40D-1E77-4170-8B92-C9DE742A775C}"/>
              </a:ext>
            </a:extLst>
          </p:cNvPr>
          <p:cNvPicPr>
            <a:picLocks noGrp="1" noChangeAspect="1"/>
          </p:cNvPicPr>
          <p:nvPr>
            <p:ph idx="1"/>
          </p:nvPr>
        </p:nvPicPr>
        <p:blipFill>
          <a:blip r:embed="rId2"/>
          <a:stretch>
            <a:fillRect/>
          </a:stretch>
        </p:blipFill>
        <p:spPr>
          <a:xfrm>
            <a:off x="283566" y="1301418"/>
            <a:ext cx="8161629" cy="3672000"/>
          </a:xfrm>
          <a:prstGeom prst="rect">
            <a:avLst/>
          </a:prstGeom>
        </p:spPr>
      </p:pic>
      <p:sp>
        <p:nvSpPr>
          <p:cNvPr id="5" name="Textfeld 4">
            <a:extLst>
              <a:ext uri="{FF2B5EF4-FFF2-40B4-BE49-F238E27FC236}">
                <a16:creationId xmlns:a16="http://schemas.microsoft.com/office/drawing/2014/main" id="{BF790BAA-D51C-46AD-A612-FC0763D8948B}"/>
              </a:ext>
            </a:extLst>
          </p:cNvPr>
          <p:cNvSpPr txBox="1"/>
          <p:nvPr/>
        </p:nvSpPr>
        <p:spPr>
          <a:xfrm rot="20949294">
            <a:off x="3036644" y="4527051"/>
            <a:ext cx="8820000" cy="568745"/>
          </a:xfrm>
          <a:prstGeom prst="rect">
            <a:avLst/>
          </a:prstGeom>
          <a:solidFill>
            <a:schemeClr val="bg1"/>
          </a:solidFill>
        </p:spPr>
        <p:txBody>
          <a:bodyPr wrap="square" rtlCol="0" anchor="ctr">
            <a:spAutoFit/>
          </a:bodyPr>
          <a:lstStyle/>
          <a:p>
            <a:pPr>
              <a:lnSpc>
                <a:spcPct val="200000"/>
              </a:lnSpc>
              <a:tabLst>
                <a:tab pos="3409950" algn="l"/>
                <a:tab pos="10496550" algn="r"/>
              </a:tabLst>
            </a:pPr>
            <a:r>
              <a:rPr lang="de-AT" b="1" dirty="0">
                <a:solidFill>
                  <a:srgbClr val="C00000"/>
                </a:solidFill>
              </a:rPr>
              <a:t>Fahrer</a:t>
            </a:r>
            <a:r>
              <a:rPr lang="de-AT" dirty="0">
                <a:solidFill>
                  <a:srgbClr val="C00000"/>
                </a:solidFill>
              </a:rPr>
              <a:t>                                                     </a:t>
            </a:r>
            <a:r>
              <a:rPr lang="de-AT" dirty="0">
                <a:solidFill>
                  <a:srgbClr val="C00000"/>
                </a:solidFill>
                <a:latin typeface="+mj-lt"/>
              </a:rPr>
              <a:t>Fahrverantwortlichkeit</a:t>
            </a:r>
            <a:r>
              <a:rPr lang="de-AT" dirty="0">
                <a:solidFill>
                  <a:srgbClr val="C00000"/>
                </a:solidFill>
              </a:rPr>
              <a:t>                     </a:t>
            </a:r>
            <a:r>
              <a:rPr lang="de-AT" b="1" dirty="0" err="1">
                <a:solidFill>
                  <a:srgbClr val="C00000"/>
                </a:solidFill>
              </a:rPr>
              <a:t>Machine</a:t>
            </a:r>
            <a:endParaRPr lang="de-AT" b="1" dirty="0">
              <a:solidFill>
                <a:srgbClr val="C00000"/>
              </a:solidFill>
            </a:endParaRPr>
          </a:p>
        </p:txBody>
      </p:sp>
      <p:cxnSp>
        <p:nvCxnSpPr>
          <p:cNvPr id="6" name="Gerade Verbindung mit Pfeil 5">
            <a:extLst>
              <a:ext uri="{FF2B5EF4-FFF2-40B4-BE49-F238E27FC236}">
                <a16:creationId xmlns:a16="http://schemas.microsoft.com/office/drawing/2014/main" id="{AAFEFEA2-7B7C-4A89-A67B-C3211AA20DC1}"/>
              </a:ext>
            </a:extLst>
          </p:cNvPr>
          <p:cNvCxnSpPr>
            <a:cxnSpLocks/>
          </p:cNvCxnSpPr>
          <p:nvPr/>
        </p:nvCxnSpPr>
        <p:spPr>
          <a:xfrm flipV="1">
            <a:off x="2955290" y="4254795"/>
            <a:ext cx="9145270" cy="19977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16732B49-AE40-47E5-981F-9983C4CF40D4}"/>
              </a:ext>
            </a:extLst>
          </p:cNvPr>
          <p:cNvSpPr txBox="1"/>
          <p:nvPr/>
        </p:nvSpPr>
        <p:spPr>
          <a:xfrm rot="20869919">
            <a:off x="3218798" y="5329817"/>
            <a:ext cx="9164343" cy="568745"/>
          </a:xfrm>
          <a:prstGeom prst="rect">
            <a:avLst/>
          </a:prstGeom>
          <a:solidFill>
            <a:schemeClr val="bg1"/>
          </a:solidFill>
        </p:spPr>
        <p:txBody>
          <a:bodyPr wrap="square" rtlCol="0">
            <a:spAutoFit/>
          </a:bodyPr>
          <a:lstStyle/>
          <a:p>
            <a:pPr>
              <a:lnSpc>
                <a:spcPct val="200000"/>
              </a:lnSpc>
              <a:tabLst>
                <a:tab pos="3409950" algn="l"/>
                <a:tab pos="10496550" algn="r"/>
              </a:tabLst>
            </a:pPr>
            <a:r>
              <a:rPr lang="de-AT" b="1" dirty="0">
                <a:solidFill>
                  <a:srgbClr val="007DAC"/>
                </a:solidFill>
              </a:rPr>
              <a:t>Fahrer                                  </a:t>
            </a:r>
            <a:r>
              <a:rPr lang="de-AT" dirty="0">
                <a:solidFill>
                  <a:srgbClr val="C00000"/>
                </a:solidFill>
              </a:rPr>
              <a:t>strafrechtliche Verantwortlichkeit                     </a:t>
            </a:r>
            <a:r>
              <a:rPr lang="de-AT" b="1" dirty="0">
                <a:solidFill>
                  <a:srgbClr val="007DAC"/>
                </a:solidFill>
              </a:rPr>
              <a:t>Entwickler, Hersteller, …</a:t>
            </a:r>
          </a:p>
        </p:txBody>
      </p:sp>
    </p:spTree>
    <p:extLst>
      <p:ext uri="{BB962C8B-B14F-4D97-AF65-F5344CB8AC3E}">
        <p14:creationId xmlns:p14="http://schemas.microsoft.com/office/powerpoint/2010/main" val="336527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92358-655F-4768-A787-29763DB61FB9}"/>
              </a:ext>
            </a:extLst>
          </p:cNvPr>
          <p:cNvSpPr>
            <a:spLocks noGrp="1"/>
          </p:cNvSpPr>
          <p:nvPr>
            <p:ph type="title"/>
          </p:nvPr>
        </p:nvSpPr>
        <p:spPr>
          <a:xfrm>
            <a:off x="400050" y="365125"/>
            <a:ext cx="11182350" cy="1325563"/>
          </a:xfrm>
        </p:spPr>
        <p:txBody>
          <a:bodyPr>
            <a:normAutofit/>
          </a:bodyPr>
          <a:lstStyle/>
          <a:p>
            <a:r>
              <a:rPr lang="de-DE" sz="3200" b="1" dirty="0">
                <a:solidFill>
                  <a:srgbClr val="4B91D1"/>
                </a:solidFill>
                <a:latin typeface="Arial" panose="020B0604020202020204" pitchFamily="34" charset="0"/>
                <a:cs typeface="Arial" panose="020B0604020202020204" pitchFamily="34" charset="0"/>
              </a:rPr>
              <a:t>Vermeidung </a:t>
            </a:r>
            <a:r>
              <a:rPr lang="de-DE" sz="3200" b="1" dirty="0" err="1">
                <a:solidFill>
                  <a:srgbClr val="4B91D1"/>
                </a:solidFill>
                <a:latin typeface="Arial" panose="020B0604020202020204" pitchFamily="34" charset="0"/>
                <a:cs typeface="Arial" panose="020B0604020202020204" pitchFamily="34" charset="0"/>
              </a:rPr>
              <a:t>strafrechtl</a:t>
            </a:r>
            <a:r>
              <a:rPr lang="de-DE" sz="3200" b="1" dirty="0">
                <a:solidFill>
                  <a:srgbClr val="4B91D1"/>
                </a:solidFill>
                <a:latin typeface="Arial" panose="020B0604020202020204" pitchFamily="34" charset="0"/>
                <a:cs typeface="Arial" panose="020B0604020202020204" pitchFamily="34" charset="0"/>
              </a:rPr>
              <a:t>. Verantwortlichkeit - Compliance</a:t>
            </a:r>
          </a:p>
        </p:txBody>
      </p:sp>
      <p:sp>
        <p:nvSpPr>
          <p:cNvPr id="3" name="Inhaltsplatzhalter 2">
            <a:extLst>
              <a:ext uri="{FF2B5EF4-FFF2-40B4-BE49-F238E27FC236}">
                <a16:creationId xmlns:a16="http://schemas.microsoft.com/office/drawing/2014/main" id="{2316DA8A-8A34-4A9D-85EB-727823921DEF}"/>
              </a:ext>
            </a:extLst>
          </p:cNvPr>
          <p:cNvSpPr>
            <a:spLocks noGrp="1"/>
          </p:cNvSpPr>
          <p:nvPr>
            <p:ph idx="1"/>
          </p:nvPr>
        </p:nvSpPr>
        <p:spPr/>
        <p:txBody>
          <a:bodyPr>
            <a:normAutofit/>
          </a:bodyPr>
          <a:lstStyle/>
          <a:p>
            <a:endParaRPr lang="de-DE" dirty="0"/>
          </a:p>
          <a:p>
            <a:endParaRPr lang="de-DE" dirty="0"/>
          </a:p>
          <a:p>
            <a:endParaRPr lang="de-DE" dirty="0"/>
          </a:p>
        </p:txBody>
      </p:sp>
      <p:sp>
        <p:nvSpPr>
          <p:cNvPr id="7" name="Textfeld 6">
            <a:extLst>
              <a:ext uri="{FF2B5EF4-FFF2-40B4-BE49-F238E27FC236}">
                <a16:creationId xmlns:a16="http://schemas.microsoft.com/office/drawing/2014/main" id="{AF030C53-8797-42BA-B08D-F163F0C4DD0F}"/>
              </a:ext>
            </a:extLst>
          </p:cNvPr>
          <p:cNvSpPr txBox="1"/>
          <p:nvPr/>
        </p:nvSpPr>
        <p:spPr>
          <a:xfrm>
            <a:off x="620169" y="1913263"/>
            <a:ext cx="184731" cy="646331"/>
          </a:xfrm>
          <a:prstGeom prst="rect">
            <a:avLst/>
          </a:prstGeom>
          <a:noFill/>
        </p:spPr>
        <p:txBody>
          <a:bodyPr wrap="none" rtlCol="0">
            <a:spAutoFit/>
          </a:bodyPr>
          <a:lstStyle/>
          <a:p>
            <a:endParaRPr lang="de-DE" dirty="0"/>
          </a:p>
          <a:p>
            <a:endParaRPr lang="de-DE" dirty="0"/>
          </a:p>
        </p:txBody>
      </p:sp>
      <p:pic>
        <p:nvPicPr>
          <p:cNvPr id="5" name="Grafik 4" descr="Ein Bild, das Text enthält.&#10;&#10;Automatisch generierte Beschreibung">
            <a:extLst>
              <a:ext uri="{FF2B5EF4-FFF2-40B4-BE49-F238E27FC236}">
                <a16:creationId xmlns:a16="http://schemas.microsoft.com/office/drawing/2014/main" id="{70EE8DE6-8882-427D-9840-0AF529A38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037" y="5636963"/>
            <a:ext cx="1401525" cy="1080000"/>
          </a:xfrm>
          <a:prstGeom prst="rect">
            <a:avLst/>
          </a:prstGeom>
        </p:spPr>
      </p:pic>
      <p:sp>
        <p:nvSpPr>
          <p:cNvPr id="8" name="Textfeld 7">
            <a:extLst>
              <a:ext uri="{FF2B5EF4-FFF2-40B4-BE49-F238E27FC236}">
                <a16:creationId xmlns:a16="http://schemas.microsoft.com/office/drawing/2014/main" id="{94D7CB83-17AC-448F-9114-B1096B319343}"/>
              </a:ext>
            </a:extLst>
          </p:cNvPr>
          <p:cNvSpPr txBox="1"/>
          <p:nvPr/>
        </p:nvSpPr>
        <p:spPr>
          <a:xfrm flipH="1">
            <a:off x="620169" y="2308523"/>
            <a:ext cx="3071775" cy="3385542"/>
          </a:xfrm>
          <a:prstGeom prst="rect">
            <a:avLst/>
          </a:prstGeom>
          <a:noFill/>
          <a:ln w="28575">
            <a:solidFill>
              <a:srgbClr val="0070C0"/>
            </a:solidFill>
          </a:ln>
        </p:spPr>
        <p:txBody>
          <a:bodyPr wrap="square" rtlCol="0">
            <a:spAutoFit/>
          </a:bodyPr>
          <a:lstStyle/>
          <a:p>
            <a:r>
              <a:rPr lang="de-DE" sz="2800" b="1" dirty="0"/>
              <a:t>Recht muss </a:t>
            </a:r>
          </a:p>
          <a:p>
            <a:endParaRPr lang="de-DE" sz="2800" b="1" dirty="0"/>
          </a:p>
          <a:p>
            <a:r>
              <a:rPr lang="de-DE" sz="2800" b="1" dirty="0"/>
              <a:t>bei Entwicklung </a:t>
            </a:r>
          </a:p>
          <a:p>
            <a:r>
              <a:rPr lang="de-DE" sz="2800" b="1" dirty="0"/>
              <a:t>und Herstellung </a:t>
            </a:r>
          </a:p>
          <a:p>
            <a:endParaRPr lang="de-DE" sz="2800" b="1" dirty="0"/>
          </a:p>
          <a:p>
            <a:r>
              <a:rPr lang="de-DE" sz="2800" b="1" dirty="0"/>
              <a:t>mitbedacht werden</a:t>
            </a:r>
          </a:p>
          <a:p>
            <a:endParaRPr lang="de-DE" dirty="0"/>
          </a:p>
        </p:txBody>
      </p:sp>
      <p:sp>
        <p:nvSpPr>
          <p:cNvPr id="10" name="Textfeld 9">
            <a:extLst>
              <a:ext uri="{FF2B5EF4-FFF2-40B4-BE49-F238E27FC236}">
                <a16:creationId xmlns:a16="http://schemas.microsoft.com/office/drawing/2014/main" id="{772EC861-CBEB-4C81-B4E9-550BCCC68690}"/>
              </a:ext>
            </a:extLst>
          </p:cNvPr>
          <p:cNvSpPr txBox="1"/>
          <p:nvPr/>
        </p:nvSpPr>
        <p:spPr>
          <a:xfrm flipH="1">
            <a:off x="5022883" y="1923035"/>
            <a:ext cx="5513931" cy="1815882"/>
          </a:xfrm>
          <a:prstGeom prst="rect">
            <a:avLst/>
          </a:prstGeom>
          <a:noFill/>
          <a:ln w="28575">
            <a:solidFill>
              <a:srgbClr val="0070C0"/>
            </a:solidFill>
          </a:ln>
        </p:spPr>
        <p:txBody>
          <a:bodyPr wrap="square" rtlCol="0">
            <a:spAutoFit/>
          </a:bodyPr>
          <a:lstStyle/>
          <a:p>
            <a:r>
              <a:rPr lang="de-DE" sz="2800" dirty="0"/>
              <a:t>Personen und Unternehmen, die im Prozess involviert sind, müssen innerhalb rechtlicher Normen agieren.</a:t>
            </a:r>
          </a:p>
        </p:txBody>
      </p:sp>
      <p:sp>
        <p:nvSpPr>
          <p:cNvPr id="12" name="Textfeld 11">
            <a:extLst>
              <a:ext uri="{FF2B5EF4-FFF2-40B4-BE49-F238E27FC236}">
                <a16:creationId xmlns:a16="http://schemas.microsoft.com/office/drawing/2014/main" id="{5664B73E-19F6-4232-8A55-EA1B203640AA}"/>
              </a:ext>
            </a:extLst>
          </p:cNvPr>
          <p:cNvSpPr txBox="1"/>
          <p:nvPr/>
        </p:nvSpPr>
        <p:spPr>
          <a:xfrm flipH="1">
            <a:off x="5022884" y="4447131"/>
            <a:ext cx="5513931" cy="1815882"/>
          </a:xfrm>
          <a:prstGeom prst="rect">
            <a:avLst/>
          </a:prstGeom>
          <a:noFill/>
          <a:ln w="28575">
            <a:solidFill>
              <a:srgbClr val="0070C0"/>
            </a:solidFill>
          </a:ln>
        </p:spPr>
        <p:txBody>
          <a:bodyPr wrap="square" rtlCol="0">
            <a:spAutoFit/>
          </a:bodyPr>
          <a:lstStyle/>
          <a:p>
            <a:r>
              <a:rPr lang="de-DE" sz="2800" dirty="0"/>
              <a:t>KI-basiertes System/autonomes Auto muss selbst rechtskonform agieren. Recht (StVO) muss implementiert werde.</a:t>
            </a:r>
          </a:p>
        </p:txBody>
      </p:sp>
      <p:cxnSp>
        <p:nvCxnSpPr>
          <p:cNvPr id="14" name="Gerader Verbinder 13">
            <a:extLst>
              <a:ext uri="{FF2B5EF4-FFF2-40B4-BE49-F238E27FC236}">
                <a16:creationId xmlns:a16="http://schemas.microsoft.com/office/drawing/2014/main" id="{07BE5FBD-72CF-43DD-BFE4-17E8B327E561}"/>
              </a:ext>
            </a:extLst>
          </p:cNvPr>
          <p:cNvCxnSpPr/>
          <p:nvPr/>
        </p:nvCxnSpPr>
        <p:spPr>
          <a:xfrm flipV="1">
            <a:off x="3808166" y="3322320"/>
            <a:ext cx="1017834" cy="416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18C4D8D-DE5F-4F58-BF54-42C2AC69A14F}"/>
              </a:ext>
            </a:extLst>
          </p:cNvPr>
          <p:cNvCxnSpPr>
            <a:cxnSpLocks/>
          </p:cNvCxnSpPr>
          <p:nvPr/>
        </p:nvCxnSpPr>
        <p:spPr>
          <a:xfrm>
            <a:off x="3808166" y="4194726"/>
            <a:ext cx="951894" cy="5088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00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AT" altLang="de-DE" dirty="0">
                <a:solidFill>
                  <a:srgbClr val="000000"/>
                </a:solidFill>
              </a:rPr>
              <a:t> </a:t>
            </a:r>
          </a:p>
        </p:txBody>
      </p:sp>
      <p:sp>
        <p:nvSpPr>
          <p:cNvPr id="5" name="Foliennummernplatzhalter 5"/>
          <p:cNvSpPr>
            <a:spLocks noGrp="1"/>
          </p:cNvSpPr>
          <p:nvPr>
            <p:ph type="sldNum" sz="quarter" idx="12"/>
          </p:nvPr>
        </p:nvSpPr>
        <p:spPr/>
        <p:txBody>
          <a:bodyPr/>
          <a:lstStyle/>
          <a:p>
            <a:fld id="{AAD2A619-E14F-41B4-B9DF-AC1AE9021F92}" type="slidenum">
              <a:rPr lang="de-AT" altLang="de-DE">
                <a:solidFill>
                  <a:srgbClr val="000000"/>
                </a:solidFill>
              </a:rPr>
              <a:pPr/>
              <a:t>7</a:t>
            </a:fld>
            <a:endParaRPr lang="de-AT" altLang="de-DE">
              <a:solidFill>
                <a:srgbClr val="000000"/>
              </a:solidFill>
            </a:endParaRPr>
          </a:p>
        </p:txBody>
      </p:sp>
      <p:sp>
        <p:nvSpPr>
          <p:cNvPr id="3074" name="Rectangle 2"/>
          <p:cNvSpPr>
            <a:spLocks noGrp="1" noChangeArrowheads="1"/>
          </p:cNvSpPr>
          <p:nvPr>
            <p:ph type="title"/>
          </p:nvPr>
        </p:nvSpPr>
        <p:spPr/>
        <p:txBody>
          <a:bodyPr/>
          <a:lstStyle/>
          <a:p>
            <a:r>
              <a:rPr lang="de-DE" altLang="de-DE" sz="3200" b="1" dirty="0">
                <a:solidFill>
                  <a:schemeClr val="accent1"/>
                </a:solidFill>
                <a:latin typeface="Arial" panose="020B0604020202020204" pitchFamily="34" charset="0"/>
              </a:rPr>
              <a:t>Fahrlässigkeit</a:t>
            </a:r>
            <a:endParaRPr lang="de-AT" altLang="de-DE" sz="3200" b="1" dirty="0">
              <a:solidFill>
                <a:schemeClr val="accent1"/>
              </a:solidFill>
              <a:latin typeface="Arial" panose="020B0604020202020204" pitchFamily="34" charset="0"/>
            </a:endParaRPr>
          </a:p>
        </p:txBody>
      </p:sp>
      <p:sp>
        <p:nvSpPr>
          <p:cNvPr id="3075" name="Rectangle 3"/>
          <p:cNvSpPr>
            <a:spLocks noGrp="1" noChangeArrowheads="1"/>
          </p:cNvSpPr>
          <p:nvPr>
            <p:ph type="body" idx="1"/>
          </p:nvPr>
        </p:nvSpPr>
        <p:spPr>
          <a:xfrm>
            <a:off x="792480" y="1589088"/>
            <a:ext cx="10515600" cy="4351338"/>
          </a:xfrm>
        </p:spPr>
        <p:txBody>
          <a:bodyPr>
            <a:normAutofit fontScale="85000" lnSpcReduction="20000"/>
          </a:bodyPr>
          <a:lstStyle/>
          <a:p>
            <a:pPr marL="0" indent="0">
              <a:buNone/>
            </a:pPr>
            <a:r>
              <a:rPr lang="de-DE" altLang="de-DE" sz="3100" b="1" dirty="0">
                <a:latin typeface="Arial" panose="020B0604020202020204" pitchFamily="34" charset="0"/>
                <a:cs typeface="Arial" panose="020B0604020202020204" pitchFamily="34" charset="0"/>
              </a:rPr>
              <a:t>Fahrlässig handelt, wer die Sorgfalt außer acht lässt, zu der er</a:t>
            </a:r>
          </a:p>
          <a:p>
            <a:pPr>
              <a:buFontTx/>
              <a:buNone/>
            </a:pPr>
            <a:r>
              <a:rPr lang="de-DE" altLang="de-DE" sz="3100" b="1" dirty="0">
                <a:latin typeface="Arial" panose="020B0604020202020204" pitchFamily="34" charset="0"/>
                <a:cs typeface="Arial" panose="020B0604020202020204" pitchFamily="34" charset="0"/>
              </a:rPr>
              <a:t>nach den Umständen verpflichtet ist</a:t>
            </a:r>
          </a:p>
          <a:p>
            <a:pPr>
              <a:buFontTx/>
              <a:buNone/>
            </a:pPr>
            <a:r>
              <a:rPr lang="de-DE" altLang="de-DE" sz="1400" dirty="0">
                <a:latin typeface="Arial" panose="020B0604020202020204" pitchFamily="34" charset="0"/>
                <a:cs typeface="Arial" panose="020B0604020202020204" pitchFamily="34" charset="0"/>
              </a:rPr>
              <a:t>und nach seinen geistigen und körperlichen Verhältnissen befähigt ist (Übermüdung,…problematisch] </a:t>
            </a:r>
          </a:p>
          <a:p>
            <a:pPr>
              <a:buFontTx/>
              <a:buNone/>
            </a:pPr>
            <a:endParaRPr lang="de-DE" altLang="de-DE" sz="2800" dirty="0">
              <a:latin typeface="Arial" panose="020B0604020202020204" pitchFamily="34" charset="0"/>
              <a:cs typeface="Arial" panose="020B0604020202020204" pitchFamily="34" charset="0"/>
            </a:endParaRPr>
          </a:p>
          <a:p>
            <a:pPr>
              <a:buFontTx/>
              <a:buNone/>
            </a:pPr>
            <a:endParaRPr lang="de-DE" altLang="de-DE" dirty="0">
              <a:latin typeface="Arial" panose="020B0604020202020204" pitchFamily="34" charset="0"/>
              <a:cs typeface="Arial" panose="020B0604020202020204" pitchFamily="34" charset="0"/>
            </a:endParaRPr>
          </a:p>
          <a:p>
            <a:pPr>
              <a:buNone/>
            </a:pPr>
            <a:r>
              <a:rPr lang="de-AT" altLang="de-DE" sz="2100" dirty="0">
                <a:latin typeface="Arial" panose="020B0604020202020204" pitchFamily="34" charset="0"/>
              </a:rPr>
              <a:t>Vorsatz</a:t>
            </a:r>
          </a:p>
          <a:p>
            <a:pPr>
              <a:buFontTx/>
              <a:buChar char="-"/>
            </a:pPr>
            <a:r>
              <a:rPr lang="de-AT" altLang="de-DE" sz="2100" b="1" dirty="0">
                <a:solidFill>
                  <a:schemeClr val="accent1"/>
                </a:solidFill>
                <a:latin typeface="Arial" panose="020B0604020202020204" pitchFamily="34" charset="0"/>
              </a:rPr>
              <a:t>bedingter Vorsatz: erstlich für möglich halten und sich abfinden</a:t>
            </a:r>
          </a:p>
          <a:p>
            <a:pPr>
              <a:buFontTx/>
              <a:buChar char="-"/>
            </a:pPr>
            <a:r>
              <a:rPr lang="de-AT" altLang="de-DE" sz="2100" dirty="0">
                <a:latin typeface="Arial" panose="020B0604020202020204" pitchFamily="34" charset="0"/>
              </a:rPr>
              <a:t>Wissentlichkeit: </a:t>
            </a:r>
            <a:r>
              <a:rPr lang="de-AT" altLang="de-DE" sz="2100" dirty="0" err="1">
                <a:latin typeface="Arial" panose="020B0604020202020204" pitchFamily="34" charset="0"/>
              </a:rPr>
              <a:t>weiss</a:t>
            </a:r>
            <a:r>
              <a:rPr lang="de-AT" altLang="de-DE" sz="2100" dirty="0">
                <a:latin typeface="Arial" panose="020B0604020202020204" pitchFamily="34" charset="0"/>
              </a:rPr>
              <a:t> was folgt</a:t>
            </a:r>
          </a:p>
          <a:p>
            <a:pPr>
              <a:buFontTx/>
              <a:buChar char="-"/>
            </a:pPr>
            <a:r>
              <a:rPr lang="de-AT" altLang="de-DE" sz="2100" dirty="0">
                <a:latin typeface="Arial" panose="020B0604020202020204" pitchFamily="34" charset="0"/>
              </a:rPr>
              <a:t>Absicht: es kommt drauf an</a:t>
            </a:r>
          </a:p>
          <a:p>
            <a:pPr marL="0" indent="0">
              <a:buNone/>
            </a:pPr>
            <a:endParaRPr lang="de-AT" sz="2100" dirty="0">
              <a:latin typeface="Arial" panose="020B0604020202020204" pitchFamily="34" charset="0"/>
            </a:endParaRPr>
          </a:p>
          <a:p>
            <a:pPr marL="0" indent="0">
              <a:buNone/>
            </a:pPr>
            <a:r>
              <a:rPr lang="de-AT" sz="2100" dirty="0">
                <a:latin typeface="Arial" panose="020B0604020202020204" pitchFamily="34" charset="0"/>
              </a:rPr>
              <a:t>ABGRENZUNG:</a:t>
            </a:r>
          </a:p>
          <a:p>
            <a:pPr marL="0" indent="0">
              <a:buNone/>
            </a:pPr>
            <a:r>
              <a:rPr lang="de-AT" sz="2100" dirty="0">
                <a:latin typeface="Arial" panose="020B0604020202020204" pitchFamily="34" charset="0"/>
              </a:rPr>
              <a:t>Fahrlässig: zwar erstlich für möglich halten sich aber NICHT abfinden</a:t>
            </a:r>
            <a:endParaRPr lang="de-DE" sz="2100" dirty="0"/>
          </a:p>
          <a:p>
            <a:pPr>
              <a:buFontTx/>
              <a:buNone/>
            </a:pPr>
            <a:endParaRPr lang="de-DE" altLang="de-DE" sz="2800" dirty="0">
              <a:latin typeface="Arial" panose="020B0604020202020204" pitchFamily="34" charset="0"/>
              <a:cs typeface="Arial" panose="020B0604020202020204" pitchFamily="34" charset="0"/>
            </a:endParaRPr>
          </a:p>
          <a:p>
            <a:pPr marL="0" indent="0">
              <a:buNone/>
            </a:pPr>
            <a:endParaRPr lang="de-AT" altLang="de-DE" sz="2800" dirty="0"/>
          </a:p>
        </p:txBody>
      </p:sp>
    </p:spTree>
    <p:extLst>
      <p:ext uri="{BB962C8B-B14F-4D97-AF65-F5344CB8AC3E}">
        <p14:creationId xmlns:p14="http://schemas.microsoft.com/office/powerpoint/2010/main" val="331410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C0F9E0-8C0A-4852-8BC2-0AAEF5214E16}"/>
              </a:ext>
            </a:extLst>
          </p:cNvPr>
          <p:cNvSpPr>
            <a:spLocks noGrp="1"/>
          </p:cNvSpPr>
          <p:nvPr>
            <p:ph type="body" sz="quarter" idx="25"/>
          </p:nvPr>
        </p:nvSpPr>
        <p:spPr>
          <a:xfrm>
            <a:off x="2168525" y="5927726"/>
            <a:ext cx="7723188" cy="277813"/>
          </a:xfrm>
        </p:spPr>
        <p:txBody>
          <a:bodyPr/>
          <a:lstStyle/>
          <a:p>
            <a:pPr>
              <a:defRPr/>
            </a:pPr>
            <a:endParaRPr lang="de-AT"/>
          </a:p>
        </p:txBody>
      </p:sp>
      <p:sp>
        <p:nvSpPr>
          <p:cNvPr id="52227" name="Bildplatzhalter 3">
            <a:extLst>
              <a:ext uri="{FF2B5EF4-FFF2-40B4-BE49-F238E27FC236}">
                <a16:creationId xmlns:a16="http://schemas.microsoft.com/office/drawing/2014/main" id="{8B0C1921-C81A-4736-8CB3-0D3518172D16}"/>
              </a:ext>
            </a:extLst>
          </p:cNvPr>
          <p:cNvSpPr>
            <a:spLocks noGrp="1" noTextEdit="1"/>
          </p:cNvSpPr>
          <p:nvPr>
            <p:ph type="pic" sz="quarter" idx="14"/>
          </p:nvPr>
        </p:nvSpPr>
        <p:spPr>
          <a:xfrm>
            <a:off x="3157538" y="6256339"/>
            <a:ext cx="762000" cy="352425"/>
          </a:xfrm>
        </p:spPr>
      </p:sp>
      <p:sp>
        <p:nvSpPr>
          <p:cNvPr id="12" name="Ellipse 11">
            <a:extLst>
              <a:ext uri="{FF2B5EF4-FFF2-40B4-BE49-F238E27FC236}">
                <a16:creationId xmlns:a16="http://schemas.microsoft.com/office/drawing/2014/main" id="{2E524A1F-9783-430F-883E-852B14D54BCF}"/>
              </a:ext>
            </a:extLst>
          </p:cNvPr>
          <p:cNvSpPr/>
          <p:nvPr/>
        </p:nvSpPr>
        <p:spPr>
          <a:xfrm>
            <a:off x="1846263" y="1820863"/>
            <a:ext cx="136525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a:solidFill>
                <a:prstClr val="white"/>
              </a:solidFill>
              <a:latin typeface="Gotham Book"/>
            </a:endParaRPr>
          </a:p>
        </p:txBody>
      </p:sp>
      <p:sp>
        <p:nvSpPr>
          <p:cNvPr id="52229" name="Textfeld 12">
            <a:extLst>
              <a:ext uri="{FF2B5EF4-FFF2-40B4-BE49-F238E27FC236}">
                <a16:creationId xmlns:a16="http://schemas.microsoft.com/office/drawing/2014/main" id="{7E07C5D5-3859-457B-8CA4-4FDC1D9DF26B}"/>
              </a:ext>
            </a:extLst>
          </p:cNvPr>
          <p:cNvSpPr txBox="1">
            <a:spLocks noChangeArrowheads="1"/>
          </p:cNvSpPr>
          <p:nvPr/>
        </p:nvSpPr>
        <p:spPr bwMode="auto">
          <a:xfrm>
            <a:off x="1930401" y="1941514"/>
            <a:ext cx="1287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b="1">
                <a:solidFill>
                  <a:srgbClr val="000000"/>
                </a:solidFill>
              </a:rPr>
              <a:t>Schaden</a:t>
            </a:r>
          </a:p>
        </p:txBody>
      </p:sp>
      <p:sp>
        <p:nvSpPr>
          <p:cNvPr id="14" name="Ellipse 13">
            <a:extLst>
              <a:ext uri="{FF2B5EF4-FFF2-40B4-BE49-F238E27FC236}">
                <a16:creationId xmlns:a16="http://schemas.microsoft.com/office/drawing/2014/main" id="{9CFA9460-5853-4819-9EE6-D7CD5C662125}"/>
              </a:ext>
            </a:extLst>
          </p:cNvPr>
          <p:cNvSpPr/>
          <p:nvPr/>
        </p:nvSpPr>
        <p:spPr>
          <a:xfrm>
            <a:off x="4560888" y="1822450"/>
            <a:ext cx="136525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de-AT">
              <a:solidFill>
                <a:prstClr val="white"/>
              </a:solidFill>
              <a:latin typeface="Gotham Book"/>
            </a:endParaRPr>
          </a:p>
        </p:txBody>
      </p:sp>
      <p:sp>
        <p:nvSpPr>
          <p:cNvPr id="52231" name="Textfeld 14">
            <a:extLst>
              <a:ext uri="{FF2B5EF4-FFF2-40B4-BE49-F238E27FC236}">
                <a16:creationId xmlns:a16="http://schemas.microsoft.com/office/drawing/2014/main" id="{F56021A7-0350-4961-8AE8-250205D07D4A}"/>
              </a:ext>
            </a:extLst>
          </p:cNvPr>
          <p:cNvSpPr txBox="1">
            <a:spLocks noChangeArrowheads="1"/>
          </p:cNvSpPr>
          <p:nvPr/>
        </p:nvSpPr>
        <p:spPr bwMode="auto">
          <a:xfrm>
            <a:off x="4554538" y="1941514"/>
            <a:ext cx="1287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b="1">
                <a:solidFill>
                  <a:srgbClr val="000000"/>
                </a:solidFill>
              </a:rPr>
              <a:t>Verhalten</a:t>
            </a:r>
          </a:p>
        </p:txBody>
      </p:sp>
      <p:cxnSp>
        <p:nvCxnSpPr>
          <p:cNvPr id="17" name="Gerade Verbindung mit Pfeil 16">
            <a:extLst>
              <a:ext uri="{FF2B5EF4-FFF2-40B4-BE49-F238E27FC236}">
                <a16:creationId xmlns:a16="http://schemas.microsoft.com/office/drawing/2014/main" id="{3E3D7B20-7000-4B34-BA69-817C0C67AF78}"/>
              </a:ext>
            </a:extLst>
          </p:cNvPr>
          <p:cNvCxnSpPr/>
          <p:nvPr/>
        </p:nvCxnSpPr>
        <p:spPr>
          <a:xfrm flipH="1" flipV="1">
            <a:off x="3219450" y="2125664"/>
            <a:ext cx="1295400" cy="158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233" name="Textfeld 18">
            <a:extLst>
              <a:ext uri="{FF2B5EF4-FFF2-40B4-BE49-F238E27FC236}">
                <a16:creationId xmlns:a16="http://schemas.microsoft.com/office/drawing/2014/main" id="{BDE6D32C-59F5-4EFE-AD01-8F1693D467C9}"/>
              </a:ext>
            </a:extLst>
          </p:cNvPr>
          <p:cNvSpPr txBox="1">
            <a:spLocks noChangeArrowheads="1"/>
          </p:cNvSpPr>
          <p:nvPr/>
        </p:nvSpPr>
        <p:spPr bwMode="auto">
          <a:xfrm>
            <a:off x="3268664" y="2130425"/>
            <a:ext cx="1271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eaLnBrk="0" fontAlgn="base" hangingPunct="0">
              <a:spcBef>
                <a:spcPct val="0"/>
              </a:spcBef>
              <a:spcAft>
                <a:spcPct val="0"/>
              </a:spcAft>
              <a:defRPr/>
            </a:pPr>
            <a:r>
              <a:rPr lang="de-AT" altLang="de-DE" sz="1600" i="1">
                <a:solidFill>
                  <a:srgbClr val="000000"/>
                </a:solidFill>
              </a:rPr>
              <a:t>Kausalität</a:t>
            </a:r>
          </a:p>
        </p:txBody>
      </p:sp>
      <p:cxnSp>
        <p:nvCxnSpPr>
          <p:cNvPr id="21" name="Gerade Verbindung mit Pfeil 20">
            <a:extLst>
              <a:ext uri="{FF2B5EF4-FFF2-40B4-BE49-F238E27FC236}">
                <a16:creationId xmlns:a16="http://schemas.microsoft.com/office/drawing/2014/main" id="{3718E81F-7218-4284-BBA1-CB9DF2E67EBB}"/>
              </a:ext>
            </a:extLst>
          </p:cNvPr>
          <p:cNvCxnSpPr/>
          <p:nvPr/>
        </p:nvCxnSpPr>
        <p:spPr>
          <a:xfrm flipH="1">
            <a:off x="5954714" y="2130425"/>
            <a:ext cx="490537"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B16EE3DE-BBD0-4443-BE44-1BFBB86D76E0}"/>
              </a:ext>
            </a:extLst>
          </p:cNvPr>
          <p:cNvSpPr txBox="1"/>
          <p:nvPr/>
        </p:nvSpPr>
        <p:spPr>
          <a:xfrm>
            <a:off x="6519864" y="2006601"/>
            <a:ext cx="3902075" cy="1831975"/>
          </a:xfrm>
          <a:prstGeom prst="rect">
            <a:avLst/>
          </a:prstGeom>
          <a:noFill/>
        </p:spPr>
        <p:txBody>
          <a:bodyPr>
            <a:spAutoFit/>
          </a:bodyPr>
          <a:lstStyle/>
          <a:p>
            <a:pPr marL="250825" indent="-250825" eaLnBrk="0" fontAlgn="base" hangingPunct="0">
              <a:lnSpc>
                <a:spcPts val="2100"/>
              </a:lnSpc>
              <a:spcAft>
                <a:spcPts val="600"/>
              </a:spcAft>
              <a:buSzPct val="90000"/>
              <a:buFont typeface="Wingdings 2" panose="05020102010507070707" pitchFamily="18" charset="2"/>
              <a:buChar char=""/>
              <a:defRPr/>
            </a:pPr>
            <a:r>
              <a:rPr lang="de-AT" sz="1600" i="1" u="sng"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Objektiv sorgfaltspflichtwidrig</a:t>
            </a:r>
          </a:p>
          <a:p>
            <a:pPr marL="503238" lvl="1" indent="-250825" eaLnBrk="0" fontAlgn="base" hangingPunct="0">
              <a:spcBef>
                <a:spcPct val="0"/>
              </a:spcBef>
              <a:spcAft>
                <a:spcPts val="600"/>
              </a:spcAft>
              <a:buSzPct val="90000"/>
              <a:buFont typeface="Wingdings 2" panose="05020102010507070707" pitchFamily="18" charset="2"/>
              <a:buChar char=""/>
              <a:defRPr/>
            </a:pPr>
            <a:r>
              <a:rPr lang="de-AT" sz="1400" b="1" i="1" dirty="0">
                <a:solidFill>
                  <a:srgbClr val="C00000"/>
                </a:solidFill>
                <a:latin typeface="Arial Black" panose="020B0A04020102020204" pitchFamily="34" charset="0"/>
                <a:ea typeface="MS PGothic" panose="020B0600070205080204" pitchFamily="34" charset="-128"/>
                <a:cs typeface="Arial" panose="020B0604020202020204" pitchFamily="34" charset="0"/>
                <a:sym typeface="Webdings" panose="05030102010509060703" pitchFamily="18" charset="2"/>
              </a:rPr>
              <a:t>Wie ist die erforderliche Sorgfalt zu definieren?</a:t>
            </a:r>
          </a:p>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Bei objektiver </a:t>
            </a:r>
            <a:r>
              <a:rPr lang="de-AT" sz="1600" i="1" u="sng"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Vorhersehbarkeit</a:t>
            </a: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 und </a:t>
            </a:r>
            <a:r>
              <a:rPr lang="de-AT" sz="1600" i="1" u="sng"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Vermeidbarkeit</a:t>
            </a: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 des Schadenseintritts</a:t>
            </a:r>
          </a:p>
          <a:p>
            <a:pPr marL="503238" lvl="1" indent="-250825" eaLnBrk="0" fontAlgn="base" hangingPunct="0">
              <a:lnSpc>
                <a:spcPts val="2100"/>
              </a:lnSpc>
              <a:spcBef>
                <a:spcPct val="0"/>
              </a:spcBef>
              <a:spcAft>
                <a:spcPts val="600"/>
              </a:spcAft>
              <a:buSzPct val="90000"/>
              <a:buFont typeface="Wingdings 2" panose="05020102010507070707" pitchFamily="18" charset="2"/>
              <a:buChar char=""/>
              <a:defRPr/>
            </a:pPr>
            <a:r>
              <a:rPr lang="de-AT" sz="1400" b="1" i="1" dirty="0">
                <a:solidFill>
                  <a:srgbClr val="C00000"/>
                </a:solidFill>
                <a:latin typeface="Arial Black" panose="020B0A04020102020204" pitchFamily="34" charset="0"/>
                <a:ea typeface="MS PGothic" panose="020B0600070205080204" pitchFamily="34" charset="-128"/>
                <a:cs typeface="Arial" panose="020B0604020202020204" pitchFamily="34" charset="0"/>
                <a:sym typeface="Webdings" panose="05030102010509060703" pitchFamily="18" charset="2"/>
              </a:rPr>
              <a:t>Was ist vorhersehbar?</a:t>
            </a:r>
          </a:p>
        </p:txBody>
      </p:sp>
      <p:cxnSp>
        <p:nvCxnSpPr>
          <p:cNvPr id="35" name="Gerade Verbindung mit Pfeil 34">
            <a:extLst>
              <a:ext uri="{FF2B5EF4-FFF2-40B4-BE49-F238E27FC236}">
                <a16:creationId xmlns:a16="http://schemas.microsoft.com/office/drawing/2014/main" id="{01B1D3CC-DC94-43E7-968D-84B1402F96D5}"/>
              </a:ext>
            </a:extLst>
          </p:cNvPr>
          <p:cNvCxnSpPr/>
          <p:nvPr/>
        </p:nvCxnSpPr>
        <p:spPr>
          <a:xfrm flipH="1">
            <a:off x="6027739" y="4495800"/>
            <a:ext cx="492125"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A14DDF88-65D1-4218-9260-EE308AF16A58}"/>
              </a:ext>
            </a:extLst>
          </p:cNvPr>
          <p:cNvSpPr txBox="1"/>
          <p:nvPr/>
        </p:nvSpPr>
        <p:spPr>
          <a:xfrm>
            <a:off x="6519864" y="4314826"/>
            <a:ext cx="3902075" cy="348429"/>
          </a:xfrm>
          <a:prstGeom prst="rect">
            <a:avLst/>
          </a:prstGeom>
          <a:noFill/>
        </p:spPr>
        <p:txBody>
          <a:bodyPr>
            <a:spAutoFit/>
          </a:bodyPr>
          <a:lstStyle/>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Nicht ausnahmsweise gerechtfertigt</a:t>
            </a:r>
          </a:p>
        </p:txBody>
      </p:sp>
      <p:sp>
        <p:nvSpPr>
          <p:cNvPr id="39" name="Textfeld 38">
            <a:extLst>
              <a:ext uri="{FF2B5EF4-FFF2-40B4-BE49-F238E27FC236}">
                <a16:creationId xmlns:a16="http://schemas.microsoft.com/office/drawing/2014/main" id="{7719E98B-F135-490C-A221-5BD7873AEA8B}"/>
              </a:ext>
            </a:extLst>
          </p:cNvPr>
          <p:cNvSpPr txBox="1"/>
          <p:nvPr/>
        </p:nvSpPr>
        <p:spPr>
          <a:xfrm>
            <a:off x="6521451" y="4899025"/>
            <a:ext cx="3902075" cy="977900"/>
          </a:xfrm>
          <a:prstGeom prst="rect">
            <a:avLst/>
          </a:prstGeom>
          <a:noFill/>
        </p:spPr>
        <p:txBody>
          <a:bodyPr>
            <a:spAutoFit/>
          </a:bodyPr>
          <a:lstStyle/>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Subjektiv sorgfaltspflichtwidrig</a:t>
            </a:r>
            <a:endParaRPr lang="de-AT" sz="14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endParaRPr>
          </a:p>
          <a:p>
            <a:pPr marL="250825" indent="-250825" eaLnBrk="0" fontAlgn="base" hangingPunct="0">
              <a:lnSpc>
                <a:spcPts val="2100"/>
              </a:lnSpc>
              <a:spcAft>
                <a:spcPts val="600"/>
              </a:spcAft>
              <a:buSzPct val="90000"/>
              <a:buFont typeface="Wingdings 2" panose="05020102010507070707" pitchFamily="18" charset="2"/>
              <a:buChar char=""/>
              <a:defRPr/>
            </a:pPr>
            <a:r>
              <a:rPr lang="de-AT" sz="1600" i="1" dirty="0">
                <a:solidFill>
                  <a:srgbClr val="000000"/>
                </a:solidFill>
                <a:latin typeface="Gotham Book"/>
                <a:ea typeface="MS PGothic" panose="020B0600070205080204" pitchFamily="34" charset="-128"/>
                <a:cs typeface="Arial" panose="020B0604020202020204" pitchFamily="34" charset="0"/>
                <a:sym typeface="Webdings" panose="05030102010509060703" pitchFamily="18" charset="2"/>
              </a:rPr>
              <a:t>Bei subjektiver Vorhersehbarkeit und Vermeidbarkeit des Schadenseintritts</a:t>
            </a:r>
            <a:endParaRPr lang="de-AT" sz="1600" i="1" dirty="0">
              <a:solidFill>
                <a:srgbClr val="000000"/>
              </a:solidFill>
              <a:latin typeface="Gotham Book" charset="0"/>
              <a:ea typeface="MS PGothic" panose="020B0600070205080204" pitchFamily="34" charset="-128"/>
            </a:endParaRPr>
          </a:p>
        </p:txBody>
      </p:sp>
      <p:cxnSp>
        <p:nvCxnSpPr>
          <p:cNvPr id="40" name="Gerade Verbindung mit Pfeil 39">
            <a:extLst>
              <a:ext uri="{FF2B5EF4-FFF2-40B4-BE49-F238E27FC236}">
                <a16:creationId xmlns:a16="http://schemas.microsoft.com/office/drawing/2014/main" id="{B0777502-EB62-4E4D-9202-D805FF8D75E6}"/>
              </a:ext>
            </a:extLst>
          </p:cNvPr>
          <p:cNvCxnSpPr/>
          <p:nvPr/>
        </p:nvCxnSpPr>
        <p:spPr>
          <a:xfrm flipH="1">
            <a:off x="6032501" y="5087938"/>
            <a:ext cx="492125"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856DF0A2-C863-4408-9C72-015AD3D69A5B}"/>
              </a:ext>
            </a:extLst>
          </p:cNvPr>
          <p:cNvCxnSpPr/>
          <p:nvPr/>
        </p:nvCxnSpPr>
        <p:spPr>
          <a:xfrm>
            <a:off x="6088064" y="4175125"/>
            <a:ext cx="42497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AD29C45C-E592-4800-A300-2380AE403AA5}"/>
              </a:ext>
            </a:extLst>
          </p:cNvPr>
          <p:cNvCxnSpPr/>
          <p:nvPr/>
        </p:nvCxnSpPr>
        <p:spPr>
          <a:xfrm>
            <a:off x="6103939" y="4779963"/>
            <a:ext cx="4249737" cy="0"/>
          </a:xfrm>
          <a:prstGeom prst="line">
            <a:avLst/>
          </a:prstGeom>
        </p:spPr>
        <p:style>
          <a:lnRef idx="1">
            <a:schemeClr val="accent1"/>
          </a:lnRef>
          <a:fillRef idx="0">
            <a:schemeClr val="accent1"/>
          </a:fillRef>
          <a:effectRef idx="0">
            <a:schemeClr val="accent1"/>
          </a:effectRef>
          <a:fontRef idx="minor">
            <a:schemeClr val="tx1"/>
          </a:fontRef>
        </p:style>
      </p:cxnSp>
      <p:sp>
        <p:nvSpPr>
          <p:cNvPr id="52242" name="Textfeld 43">
            <a:extLst>
              <a:ext uri="{FF2B5EF4-FFF2-40B4-BE49-F238E27FC236}">
                <a16:creationId xmlns:a16="http://schemas.microsoft.com/office/drawing/2014/main" id="{931EAD02-121A-483D-8310-83688075E844}"/>
              </a:ext>
            </a:extLst>
          </p:cNvPr>
          <p:cNvSpPr txBox="1">
            <a:spLocks noChangeArrowheads="1"/>
          </p:cNvSpPr>
          <p:nvPr/>
        </p:nvSpPr>
        <p:spPr bwMode="auto">
          <a:xfrm>
            <a:off x="4832350" y="4313238"/>
            <a:ext cx="1271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600" i="1">
                <a:solidFill>
                  <a:srgbClr val="000000"/>
                </a:solidFill>
              </a:rPr>
              <a:t>Objektives Unrecht</a:t>
            </a:r>
          </a:p>
        </p:txBody>
      </p:sp>
      <p:cxnSp>
        <p:nvCxnSpPr>
          <p:cNvPr id="45" name="Gerade Verbindung mit Pfeil 44">
            <a:extLst>
              <a:ext uri="{FF2B5EF4-FFF2-40B4-BE49-F238E27FC236}">
                <a16:creationId xmlns:a16="http://schemas.microsoft.com/office/drawing/2014/main" id="{83E92BF5-5138-4790-AD0E-9CCDC0966C8E}"/>
              </a:ext>
            </a:extLst>
          </p:cNvPr>
          <p:cNvCxnSpPr/>
          <p:nvPr/>
        </p:nvCxnSpPr>
        <p:spPr>
          <a:xfrm flipH="1" flipV="1">
            <a:off x="5519738" y="2443163"/>
            <a:ext cx="25400" cy="184626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2244" name="Textfeld 47">
            <a:extLst>
              <a:ext uri="{FF2B5EF4-FFF2-40B4-BE49-F238E27FC236}">
                <a16:creationId xmlns:a16="http://schemas.microsoft.com/office/drawing/2014/main" id="{4EE0BA40-33F4-445E-9D93-C3D4F7D62489}"/>
              </a:ext>
            </a:extLst>
          </p:cNvPr>
          <p:cNvSpPr txBox="1">
            <a:spLocks noChangeArrowheads="1"/>
          </p:cNvSpPr>
          <p:nvPr/>
        </p:nvSpPr>
        <p:spPr bwMode="auto">
          <a:xfrm>
            <a:off x="4165600" y="4894263"/>
            <a:ext cx="149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algn="ctr" eaLnBrk="0" fontAlgn="base" hangingPunct="0">
              <a:spcBef>
                <a:spcPct val="0"/>
              </a:spcBef>
              <a:spcAft>
                <a:spcPct val="0"/>
              </a:spcAft>
              <a:defRPr/>
            </a:pPr>
            <a:r>
              <a:rPr lang="de-AT" altLang="de-DE" sz="1600" i="1">
                <a:solidFill>
                  <a:srgbClr val="000000"/>
                </a:solidFill>
              </a:rPr>
              <a:t>Individuelle Schuld</a:t>
            </a:r>
          </a:p>
        </p:txBody>
      </p:sp>
      <p:cxnSp>
        <p:nvCxnSpPr>
          <p:cNvPr id="49" name="Gerade Verbindung mit Pfeil 48">
            <a:extLst>
              <a:ext uri="{FF2B5EF4-FFF2-40B4-BE49-F238E27FC236}">
                <a16:creationId xmlns:a16="http://schemas.microsoft.com/office/drawing/2014/main" id="{5E2FCC39-389E-4CFB-816C-C6A39D8F9DE2}"/>
              </a:ext>
            </a:extLst>
          </p:cNvPr>
          <p:cNvCxnSpPr/>
          <p:nvPr/>
        </p:nvCxnSpPr>
        <p:spPr>
          <a:xfrm flipH="1" flipV="1">
            <a:off x="4914901" y="2428875"/>
            <a:ext cx="11113" cy="25225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itel 4">
            <a:extLst>
              <a:ext uri="{FF2B5EF4-FFF2-40B4-BE49-F238E27FC236}">
                <a16:creationId xmlns:a16="http://schemas.microsoft.com/office/drawing/2014/main" id="{BECA3574-6BC6-453A-A4AA-2B98D78764DF}"/>
              </a:ext>
            </a:extLst>
          </p:cNvPr>
          <p:cNvSpPr txBox="1">
            <a:spLocks/>
          </p:cNvSpPr>
          <p:nvPr/>
        </p:nvSpPr>
        <p:spPr>
          <a:xfrm>
            <a:off x="1393349" y="736601"/>
            <a:ext cx="7856538" cy="895350"/>
          </a:xfrm>
          <a:prstGeom prst="rect">
            <a:avLst/>
          </a:prstGeom>
        </p:spPr>
        <p:txBody>
          <a:bodyPr lIns="0" tIns="72000" rIns="0" bIns="0"/>
          <a:lstStyle>
            <a:lvl1pPr algn="l" rtl="0" eaLnBrk="0" fontAlgn="base" hangingPunct="0">
              <a:lnSpc>
                <a:spcPts val="3000"/>
              </a:lnSpc>
              <a:spcBef>
                <a:spcPct val="0"/>
              </a:spcBef>
              <a:spcAft>
                <a:spcPct val="0"/>
              </a:spcAft>
              <a:defRPr sz="3100" kern="1200" cap="all">
                <a:solidFill>
                  <a:schemeClr val="tx1"/>
                </a:solidFill>
                <a:latin typeface="Arial Black" panose="020B0A04020102020204" pitchFamily="34" charset="0"/>
                <a:ea typeface="MS PGothic" pitchFamily="34" charset="-128"/>
                <a:cs typeface="MS PGothic" charset="0"/>
              </a:defRPr>
            </a:lvl1pPr>
            <a:lvl2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2pPr>
            <a:lvl3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3pPr>
            <a:lvl4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4pPr>
            <a:lvl5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5pPr>
            <a:lvl6pPr marL="457200" algn="l" rtl="0" fontAlgn="base">
              <a:lnSpc>
                <a:spcPts val="3000"/>
              </a:lnSpc>
              <a:spcBef>
                <a:spcPct val="0"/>
              </a:spcBef>
              <a:spcAft>
                <a:spcPct val="0"/>
              </a:spcAft>
              <a:defRPr sz="3100">
                <a:solidFill>
                  <a:schemeClr val="tx1"/>
                </a:solidFill>
                <a:latin typeface="Arial Black" pitchFamily="34" charset="0"/>
              </a:defRPr>
            </a:lvl6pPr>
            <a:lvl7pPr marL="914400" algn="l" rtl="0" fontAlgn="base">
              <a:lnSpc>
                <a:spcPts val="3000"/>
              </a:lnSpc>
              <a:spcBef>
                <a:spcPct val="0"/>
              </a:spcBef>
              <a:spcAft>
                <a:spcPct val="0"/>
              </a:spcAft>
              <a:defRPr sz="3100">
                <a:solidFill>
                  <a:schemeClr val="tx1"/>
                </a:solidFill>
                <a:latin typeface="Arial Black" pitchFamily="34" charset="0"/>
              </a:defRPr>
            </a:lvl7pPr>
            <a:lvl8pPr marL="1371600" algn="l" rtl="0" fontAlgn="base">
              <a:lnSpc>
                <a:spcPts val="3000"/>
              </a:lnSpc>
              <a:spcBef>
                <a:spcPct val="0"/>
              </a:spcBef>
              <a:spcAft>
                <a:spcPct val="0"/>
              </a:spcAft>
              <a:defRPr sz="3100">
                <a:solidFill>
                  <a:schemeClr val="tx1"/>
                </a:solidFill>
                <a:latin typeface="Arial Black" pitchFamily="34" charset="0"/>
              </a:defRPr>
            </a:lvl8pPr>
            <a:lvl9pPr marL="1828800" algn="l" rtl="0" fontAlgn="base">
              <a:lnSpc>
                <a:spcPts val="3000"/>
              </a:lnSpc>
              <a:spcBef>
                <a:spcPct val="0"/>
              </a:spcBef>
              <a:spcAft>
                <a:spcPct val="0"/>
              </a:spcAft>
              <a:defRPr sz="3100">
                <a:solidFill>
                  <a:schemeClr val="tx1"/>
                </a:solidFill>
                <a:latin typeface="Arial Black" pitchFamily="34" charset="0"/>
              </a:defRPr>
            </a:lvl9pPr>
          </a:lstStyle>
          <a:p>
            <a:pPr>
              <a:defRPr/>
            </a:pPr>
            <a:r>
              <a:rPr lang="de-DE" sz="3200" b="1" cap="none" dirty="0">
                <a:solidFill>
                  <a:schemeClr val="accent1"/>
                </a:solidFill>
                <a:latin typeface="Arial" panose="020B0604020202020204" pitchFamily="34" charset="0"/>
                <a:cs typeface="Arial" panose="020B0604020202020204" pitchFamily="34" charset="0"/>
              </a:rPr>
              <a:t>Fahrlässigkeit</a:t>
            </a:r>
            <a:endParaRPr lang="de-AT" sz="3200" cap="none" dirty="0">
              <a:solidFill>
                <a:schemeClr val="accent1"/>
              </a:solidFill>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C6F93D49-D8E7-4618-9C38-62315B7DCB58}"/>
              </a:ext>
            </a:extLst>
          </p:cNvPr>
          <p:cNvSpPr>
            <a:spLocks noGrp="1"/>
          </p:cNvSpPr>
          <p:nvPr>
            <p:ph type="ftr" sz="quarter" idx="27"/>
          </p:nvPr>
        </p:nvSpPr>
        <p:spPr/>
        <p:txBody>
          <a:bodyPr/>
          <a:lstStyle/>
          <a:p>
            <a:pPr algn="l">
              <a:defRPr/>
            </a:pPr>
            <a:endParaRPr lang="de-AT" sz="1000" b="1" dirty="0">
              <a:solidFill>
                <a:srgbClr val="000000"/>
              </a:solidFill>
              <a:latin typeface="Arial Black" panose="020B0A04020102020204" pitchFamily="34" charset="0"/>
            </a:endParaRPr>
          </a:p>
        </p:txBody>
      </p:sp>
      <p:sp>
        <p:nvSpPr>
          <p:cNvPr id="52248" name="Foliennummernplatzhalter 2">
            <a:extLst>
              <a:ext uri="{FF2B5EF4-FFF2-40B4-BE49-F238E27FC236}">
                <a16:creationId xmlns:a16="http://schemas.microsoft.com/office/drawing/2014/main" id="{F91FD5AC-2535-4DFB-96A9-76A1A7145A4D}"/>
              </a:ext>
            </a:extLst>
          </p:cNvPr>
          <p:cNvSpPr>
            <a:spLocks noGrp="1" noChangeArrowheads="1"/>
          </p:cNvSpPr>
          <p:nvPr>
            <p:ph type="sldNum"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fontAlgn="base">
              <a:spcBef>
                <a:spcPct val="0"/>
              </a:spcBef>
              <a:spcAft>
                <a:spcPct val="0"/>
              </a:spcAft>
              <a:defRPr/>
            </a:pPr>
            <a:fld id="{03F6FACF-924F-4ECC-B66D-B0A34A4C29B7}" type="slidenum">
              <a:rPr lang="de-AT" altLang="de-DE" sz="1000" b="1">
                <a:solidFill>
                  <a:srgbClr val="000000"/>
                </a:solidFill>
                <a:latin typeface="Arial Black" panose="020B0A04020102020204" pitchFamily="34" charset="0"/>
              </a:rPr>
              <a:pPr fontAlgn="base">
                <a:spcBef>
                  <a:spcPct val="0"/>
                </a:spcBef>
                <a:spcAft>
                  <a:spcPct val="0"/>
                </a:spcAft>
                <a:defRPr/>
              </a:pPr>
              <a:t>8</a:t>
            </a:fld>
            <a:endParaRPr lang="de-AT" altLang="de-DE" sz="1000" b="1">
              <a:solidFill>
                <a:srgbClr val="000000"/>
              </a:solidFill>
              <a:latin typeface="Arial Black" panose="020B0A04020102020204" pitchFamily="34" charset="0"/>
            </a:endParaRPr>
          </a:p>
        </p:txBody>
      </p:sp>
    </p:spTree>
    <p:extLst>
      <p:ext uri="{BB962C8B-B14F-4D97-AF65-F5344CB8AC3E}">
        <p14:creationId xmlns:p14="http://schemas.microsoft.com/office/powerpoint/2010/main" val="198033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43B894F4-D0CF-4B3F-87FC-45E7AB488D47}"/>
              </a:ext>
            </a:extLst>
          </p:cNvPr>
          <p:cNvSpPr>
            <a:spLocks noGrp="1"/>
          </p:cNvSpPr>
          <p:nvPr>
            <p:ph type="body" sz="quarter" idx="25"/>
          </p:nvPr>
        </p:nvSpPr>
        <p:spPr>
          <a:xfrm>
            <a:off x="2168525" y="5927726"/>
            <a:ext cx="7723188" cy="277813"/>
          </a:xfrm>
        </p:spPr>
        <p:txBody>
          <a:bodyPr/>
          <a:lstStyle/>
          <a:p>
            <a:pPr>
              <a:defRPr/>
            </a:pPr>
            <a:endParaRPr lang="de-AT"/>
          </a:p>
        </p:txBody>
      </p:sp>
      <p:sp>
        <p:nvSpPr>
          <p:cNvPr id="53251" name="Textplatzhalter 7">
            <a:extLst>
              <a:ext uri="{FF2B5EF4-FFF2-40B4-BE49-F238E27FC236}">
                <a16:creationId xmlns:a16="http://schemas.microsoft.com/office/drawing/2014/main" id="{2957D34E-9B70-41B6-9B51-AF99ACAF5C5A}"/>
              </a:ext>
            </a:extLst>
          </p:cNvPr>
          <p:cNvSpPr>
            <a:spLocks noGrp="1"/>
          </p:cNvSpPr>
          <p:nvPr>
            <p:ph type="body" sz="quarter" idx="24"/>
          </p:nvPr>
        </p:nvSpPr>
        <p:spPr>
          <a:xfrm>
            <a:off x="970280" y="1381126"/>
            <a:ext cx="10251437" cy="4521200"/>
          </a:xfrm>
        </p:spPr>
        <p:txBody>
          <a:bodyPr>
            <a:normAutofit fontScale="92500" lnSpcReduction="10000"/>
          </a:bodyPr>
          <a:lstStyle/>
          <a:p>
            <a:pPr marL="0" indent="0">
              <a:buNone/>
            </a:pPr>
            <a:r>
              <a:rPr lang="de-AT" altLang="de-DE" b="1" dirty="0">
                <a:latin typeface="Arial" panose="020B0604020202020204" pitchFamily="34" charset="0"/>
                <a:cs typeface="Arial" panose="020B0604020202020204" pitchFamily="34" charset="0"/>
              </a:rPr>
              <a:t>Abgestuftes Konzept der Bestimmung des Sorgfaltsmaßstabs</a:t>
            </a:r>
          </a:p>
          <a:p>
            <a:endParaRPr lang="de-AT" altLang="de-DE" dirty="0"/>
          </a:p>
          <a:p>
            <a:pPr lvl="1"/>
            <a:r>
              <a:rPr lang="de-AT" altLang="de-DE" dirty="0"/>
              <a:t>Gesetzliche Verhaltensanforderungen (Rechtsnormen), </a:t>
            </a:r>
            <a:r>
              <a:rPr lang="de-AT" altLang="de-DE" dirty="0" err="1"/>
              <a:t>zB</a:t>
            </a:r>
            <a:endParaRPr lang="de-AT" altLang="de-DE" dirty="0"/>
          </a:p>
          <a:p>
            <a:pPr lvl="2"/>
            <a:r>
              <a:rPr lang="de-DE" altLang="de-DE" sz="2100" dirty="0"/>
              <a:t>technische Verwaltungsregeln, Datenschutz</a:t>
            </a:r>
            <a:endParaRPr lang="de-AT" altLang="de-DE" sz="2100" dirty="0"/>
          </a:p>
          <a:p>
            <a:pPr lvl="2"/>
            <a:r>
              <a:rPr lang="de-AT" altLang="de-DE" dirty="0"/>
              <a:t>Anforderungen an die Produktgestaltung, für das Inverkehrbringen</a:t>
            </a:r>
          </a:p>
          <a:p>
            <a:pPr lvl="1"/>
            <a:endParaRPr lang="de-AT" altLang="de-DE" dirty="0"/>
          </a:p>
          <a:p>
            <a:pPr lvl="1"/>
            <a:r>
              <a:rPr lang="de-AT" altLang="de-DE" dirty="0"/>
              <a:t>Nichtgesetzliche Normierungen (Verhaltensnormen), </a:t>
            </a:r>
            <a:r>
              <a:rPr lang="de-AT" altLang="de-DE" dirty="0" err="1"/>
              <a:t>zB</a:t>
            </a:r>
            <a:endParaRPr lang="de-AT" altLang="de-DE" dirty="0"/>
          </a:p>
          <a:p>
            <a:pPr lvl="2"/>
            <a:r>
              <a:rPr lang="de-AT" altLang="de-DE" dirty="0"/>
              <a:t>Ö-Norm, DIN, soft </a:t>
            </a:r>
            <a:r>
              <a:rPr lang="de-AT" altLang="de-DE" dirty="0" err="1"/>
              <a:t>law</a:t>
            </a:r>
            <a:r>
              <a:rPr lang="de-AT" altLang="de-DE" dirty="0"/>
              <a:t> wie technische Richtlinien und Leitlinien</a:t>
            </a:r>
          </a:p>
          <a:p>
            <a:pPr lvl="2"/>
            <a:r>
              <a:rPr lang="de-AT" altLang="de-DE" dirty="0"/>
              <a:t>Lex artis, State </a:t>
            </a:r>
            <a:r>
              <a:rPr lang="de-AT" altLang="de-DE" dirty="0" err="1"/>
              <a:t>of</a:t>
            </a:r>
            <a:r>
              <a:rPr lang="de-AT" altLang="de-DE" dirty="0"/>
              <a:t> </a:t>
            </a:r>
            <a:r>
              <a:rPr lang="de-AT" altLang="de-DE" dirty="0" err="1"/>
              <a:t>the</a:t>
            </a:r>
            <a:r>
              <a:rPr lang="de-AT" altLang="de-DE" dirty="0"/>
              <a:t> Art </a:t>
            </a:r>
          </a:p>
          <a:p>
            <a:pPr lvl="2"/>
            <a:endParaRPr lang="de-AT" altLang="de-DE" dirty="0"/>
          </a:p>
          <a:p>
            <a:pPr lvl="1"/>
            <a:r>
              <a:rPr lang="de-AT" altLang="de-DE" dirty="0" err="1"/>
              <a:t>Maßfigur</a:t>
            </a:r>
            <a:endParaRPr lang="de-AT" altLang="de-DE" dirty="0"/>
          </a:p>
          <a:p>
            <a:pPr lvl="2"/>
            <a:r>
              <a:rPr lang="de-AT" altLang="de-DE" dirty="0"/>
              <a:t>Wie hätte sich der einsichtige und besonnene Mensch aus dem Verkehrskreis des Täters verhalten?</a:t>
            </a:r>
          </a:p>
          <a:p>
            <a:endParaRPr lang="de-AT" altLang="de-DE" dirty="0"/>
          </a:p>
          <a:p>
            <a:endParaRPr lang="de-AT" altLang="de-DE" dirty="0"/>
          </a:p>
        </p:txBody>
      </p:sp>
      <p:sp>
        <p:nvSpPr>
          <p:cNvPr id="53252" name="Bildplatzhalter 6">
            <a:extLst>
              <a:ext uri="{FF2B5EF4-FFF2-40B4-BE49-F238E27FC236}">
                <a16:creationId xmlns:a16="http://schemas.microsoft.com/office/drawing/2014/main" id="{236AC8B9-AF96-45C1-92D4-5E9477D70C48}"/>
              </a:ext>
            </a:extLst>
          </p:cNvPr>
          <p:cNvSpPr>
            <a:spLocks noGrp="1" noTextEdit="1"/>
          </p:cNvSpPr>
          <p:nvPr>
            <p:ph type="pic" sz="quarter" idx="14"/>
          </p:nvPr>
        </p:nvSpPr>
        <p:spPr>
          <a:xfrm>
            <a:off x="3157538" y="6256339"/>
            <a:ext cx="762000" cy="352425"/>
          </a:xfrm>
        </p:spPr>
      </p:sp>
      <p:sp>
        <p:nvSpPr>
          <p:cNvPr id="10" name="Titel 4">
            <a:extLst>
              <a:ext uri="{FF2B5EF4-FFF2-40B4-BE49-F238E27FC236}">
                <a16:creationId xmlns:a16="http://schemas.microsoft.com/office/drawing/2014/main" id="{7BFBF92D-9E29-430C-9E66-E94C6458B0DA}"/>
              </a:ext>
            </a:extLst>
          </p:cNvPr>
          <p:cNvSpPr txBox="1">
            <a:spLocks/>
          </p:cNvSpPr>
          <p:nvPr/>
        </p:nvSpPr>
        <p:spPr>
          <a:xfrm>
            <a:off x="1254760" y="652461"/>
            <a:ext cx="7856538" cy="895350"/>
          </a:xfrm>
          <a:prstGeom prst="rect">
            <a:avLst/>
          </a:prstGeom>
        </p:spPr>
        <p:txBody>
          <a:bodyPr lIns="0" tIns="72000" rIns="0" bIns="0"/>
          <a:lstStyle>
            <a:lvl1pPr algn="l" rtl="0" eaLnBrk="0" fontAlgn="base" hangingPunct="0">
              <a:lnSpc>
                <a:spcPts val="3000"/>
              </a:lnSpc>
              <a:spcBef>
                <a:spcPct val="0"/>
              </a:spcBef>
              <a:spcAft>
                <a:spcPct val="0"/>
              </a:spcAft>
              <a:defRPr sz="3100" kern="1200" cap="all">
                <a:solidFill>
                  <a:schemeClr val="tx1"/>
                </a:solidFill>
                <a:latin typeface="Arial Black" panose="020B0A04020102020204" pitchFamily="34" charset="0"/>
                <a:ea typeface="MS PGothic" pitchFamily="34" charset="-128"/>
                <a:cs typeface="MS PGothic" charset="0"/>
              </a:defRPr>
            </a:lvl1pPr>
            <a:lvl2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2pPr>
            <a:lvl3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3pPr>
            <a:lvl4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4pPr>
            <a:lvl5pPr algn="l" rtl="0" eaLnBrk="0" fontAlgn="base" hangingPunct="0">
              <a:lnSpc>
                <a:spcPts val="3000"/>
              </a:lnSpc>
              <a:spcBef>
                <a:spcPct val="0"/>
              </a:spcBef>
              <a:spcAft>
                <a:spcPct val="0"/>
              </a:spcAft>
              <a:defRPr sz="3100">
                <a:solidFill>
                  <a:schemeClr val="tx1"/>
                </a:solidFill>
                <a:latin typeface="Arial Black" pitchFamily="34" charset="0"/>
                <a:ea typeface="MS PGothic" pitchFamily="34" charset="-128"/>
                <a:cs typeface="MS PGothic" charset="0"/>
              </a:defRPr>
            </a:lvl5pPr>
            <a:lvl6pPr marL="457200" algn="l" rtl="0" fontAlgn="base">
              <a:lnSpc>
                <a:spcPts val="3000"/>
              </a:lnSpc>
              <a:spcBef>
                <a:spcPct val="0"/>
              </a:spcBef>
              <a:spcAft>
                <a:spcPct val="0"/>
              </a:spcAft>
              <a:defRPr sz="3100">
                <a:solidFill>
                  <a:schemeClr val="tx1"/>
                </a:solidFill>
                <a:latin typeface="Arial Black" pitchFamily="34" charset="0"/>
              </a:defRPr>
            </a:lvl6pPr>
            <a:lvl7pPr marL="914400" algn="l" rtl="0" fontAlgn="base">
              <a:lnSpc>
                <a:spcPts val="3000"/>
              </a:lnSpc>
              <a:spcBef>
                <a:spcPct val="0"/>
              </a:spcBef>
              <a:spcAft>
                <a:spcPct val="0"/>
              </a:spcAft>
              <a:defRPr sz="3100">
                <a:solidFill>
                  <a:schemeClr val="tx1"/>
                </a:solidFill>
                <a:latin typeface="Arial Black" pitchFamily="34" charset="0"/>
              </a:defRPr>
            </a:lvl7pPr>
            <a:lvl8pPr marL="1371600" algn="l" rtl="0" fontAlgn="base">
              <a:lnSpc>
                <a:spcPts val="3000"/>
              </a:lnSpc>
              <a:spcBef>
                <a:spcPct val="0"/>
              </a:spcBef>
              <a:spcAft>
                <a:spcPct val="0"/>
              </a:spcAft>
              <a:defRPr sz="3100">
                <a:solidFill>
                  <a:schemeClr val="tx1"/>
                </a:solidFill>
                <a:latin typeface="Arial Black" pitchFamily="34" charset="0"/>
              </a:defRPr>
            </a:lvl8pPr>
            <a:lvl9pPr marL="1828800" algn="l" rtl="0" fontAlgn="base">
              <a:lnSpc>
                <a:spcPts val="3000"/>
              </a:lnSpc>
              <a:spcBef>
                <a:spcPct val="0"/>
              </a:spcBef>
              <a:spcAft>
                <a:spcPct val="0"/>
              </a:spcAft>
              <a:defRPr sz="3100">
                <a:solidFill>
                  <a:schemeClr val="tx1"/>
                </a:solidFill>
                <a:latin typeface="Arial Black" pitchFamily="34" charset="0"/>
              </a:defRPr>
            </a:lvl9pPr>
          </a:lstStyle>
          <a:p>
            <a:pPr>
              <a:defRPr/>
            </a:pPr>
            <a:r>
              <a:rPr lang="de-DE" sz="3200" b="1" cap="none" dirty="0">
                <a:solidFill>
                  <a:schemeClr val="accent1"/>
                </a:solidFill>
                <a:latin typeface="Arial" panose="020B0604020202020204" pitchFamily="34" charset="0"/>
                <a:cs typeface="Arial" panose="020B0604020202020204" pitchFamily="34" charset="0"/>
              </a:rPr>
              <a:t>Fahrlässigkeit - Sorgfaltsmaßstab</a:t>
            </a:r>
            <a:endParaRPr lang="de-AT" sz="3200" cap="none" dirty="0">
              <a:solidFill>
                <a:schemeClr val="accent1"/>
              </a:solidFill>
              <a:latin typeface="Arial" panose="020B0604020202020204" pitchFamily="34" charset="0"/>
              <a:cs typeface="Arial" panose="020B0604020202020204" pitchFamily="34" charset="0"/>
            </a:endParaRPr>
          </a:p>
        </p:txBody>
      </p:sp>
      <p:cxnSp>
        <p:nvCxnSpPr>
          <p:cNvPr id="6" name="Gerade Verbindung mit Pfeil 5">
            <a:extLst>
              <a:ext uri="{FF2B5EF4-FFF2-40B4-BE49-F238E27FC236}">
                <a16:creationId xmlns:a16="http://schemas.microsoft.com/office/drawing/2014/main" id="{F9B44D0E-EDA6-4FA3-93F9-7D29B791D54D}"/>
              </a:ext>
            </a:extLst>
          </p:cNvPr>
          <p:cNvCxnSpPr>
            <a:cxnSpLocks/>
          </p:cNvCxnSpPr>
          <p:nvPr/>
        </p:nvCxnSpPr>
        <p:spPr>
          <a:xfrm>
            <a:off x="970280" y="2505394"/>
            <a:ext cx="0" cy="201453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Fußzeilenplatzhalter 2">
            <a:extLst>
              <a:ext uri="{FF2B5EF4-FFF2-40B4-BE49-F238E27FC236}">
                <a16:creationId xmlns:a16="http://schemas.microsoft.com/office/drawing/2014/main" id="{5B1A917D-49E5-4AE7-939E-990DFE09CBD1}"/>
              </a:ext>
            </a:extLst>
          </p:cNvPr>
          <p:cNvSpPr>
            <a:spLocks noGrp="1"/>
          </p:cNvSpPr>
          <p:nvPr>
            <p:ph type="ftr" sz="quarter" idx="27"/>
          </p:nvPr>
        </p:nvSpPr>
        <p:spPr/>
        <p:txBody>
          <a:bodyPr/>
          <a:lstStyle/>
          <a:p>
            <a:pPr algn="l">
              <a:defRPr/>
            </a:pPr>
            <a:endParaRPr lang="de-AT" sz="1000" b="1" dirty="0">
              <a:solidFill>
                <a:srgbClr val="000000"/>
              </a:solidFill>
              <a:latin typeface="Arial Black" panose="020B0A04020102020204" pitchFamily="34" charset="0"/>
            </a:endParaRPr>
          </a:p>
        </p:txBody>
      </p:sp>
      <p:sp>
        <p:nvSpPr>
          <p:cNvPr id="53256" name="Foliennummernplatzhalter 1">
            <a:extLst>
              <a:ext uri="{FF2B5EF4-FFF2-40B4-BE49-F238E27FC236}">
                <a16:creationId xmlns:a16="http://schemas.microsoft.com/office/drawing/2014/main" id="{99B2B935-1DA5-47B1-A0FC-7FF247BD68D3}"/>
              </a:ext>
            </a:extLst>
          </p:cNvPr>
          <p:cNvSpPr>
            <a:spLocks noGrp="1" noChangeArrowheads="1"/>
          </p:cNvSpPr>
          <p:nvPr>
            <p:ph type="sldNum" sz="quarter" idx="2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tham Book" charset="0"/>
                <a:ea typeface="MS PGothic" panose="020B0600070205080204" pitchFamily="34" charset="-128"/>
              </a:defRPr>
            </a:lvl1pPr>
            <a:lvl2pPr marL="742950" indent="-285750">
              <a:defRPr>
                <a:solidFill>
                  <a:schemeClr val="tx1"/>
                </a:solidFill>
                <a:latin typeface="Gotham Book" charset="0"/>
                <a:ea typeface="MS PGothic" panose="020B0600070205080204" pitchFamily="34" charset="-128"/>
              </a:defRPr>
            </a:lvl2pPr>
            <a:lvl3pPr marL="1143000" indent="-228600">
              <a:defRPr>
                <a:solidFill>
                  <a:schemeClr val="tx1"/>
                </a:solidFill>
                <a:latin typeface="Gotham Book" charset="0"/>
                <a:ea typeface="MS PGothic" panose="020B0600070205080204" pitchFamily="34" charset="-128"/>
              </a:defRPr>
            </a:lvl3pPr>
            <a:lvl4pPr marL="1600200" indent="-228600">
              <a:defRPr>
                <a:solidFill>
                  <a:schemeClr val="tx1"/>
                </a:solidFill>
                <a:latin typeface="Gotham Book" charset="0"/>
                <a:ea typeface="MS PGothic" panose="020B0600070205080204" pitchFamily="34" charset="-128"/>
              </a:defRPr>
            </a:lvl4pPr>
            <a:lvl5pPr marL="2057400" indent="-228600">
              <a:defRPr>
                <a:solidFill>
                  <a:schemeClr val="tx1"/>
                </a:solidFill>
                <a:latin typeface="Gotham Book"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tham Book" charset="0"/>
                <a:ea typeface="MS PGothic" panose="020B0600070205080204" pitchFamily="34" charset="-128"/>
              </a:defRPr>
            </a:lvl9pPr>
          </a:lstStyle>
          <a:p>
            <a:pPr fontAlgn="base">
              <a:spcBef>
                <a:spcPct val="0"/>
              </a:spcBef>
              <a:spcAft>
                <a:spcPct val="0"/>
              </a:spcAft>
              <a:defRPr/>
            </a:pPr>
            <a:fld id="{9FE4C9DD-BCF4-476D-A07B-655BF22CBE3E}" type="slidenum">
              <a:rPr lang="de-AT" altLang="de-DE" sz="1000" b="1">
                <a:solidFill>
                  <a:srgbClr val="000000"/>
                </a:solidFill>
                <a:latin typeface="Arial Black" panose="020B0A04020102020204" pitchFamily="34" charset="0"/>
              </a:rPr>
              <a:pPr fontAlgn="base">
                <a:spcBef>
                  <a:spcPct val="0"/>
                </a:spcBef>
                <a:spcAft>
                  <a:spcPct val="0"/>
                </a:spcAft>
                <a:defRPr/>
              </a:pPr>
              <a:t>9</a:t>
            </a:fld>
            <a:endParaRPr lang="de-AT" altLang="de-DE" sz="1000" b="1">
              <a:solidFill>
                <a:srgbClr val="000000"/>
              </a:solidFill>
              <a:latin typeface="Arial Black" panose="020B0A04020102020204" pitchFamily="34" charset="0"/>
            </a:endParaRPr>
          </a:p>
        </p:txBody>
      </p:sp>
    </p:spTree>
    <p:extLst>
      <p:ext uri="{BB962C8B-B14F-4D97-AF65-F5344CB8AC3E}">
        <p14:creationId xmlns:p14="http://schemas.microsoft.com/office/powerpoint/2010/main" val="5450740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Breitbild</PresentationFormat>
  <Paragraphs>270</Paragraphs>
  <Slides>21</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Arial Black</vt:lpstr>
      <vt:lpstr>Calibri</vt:lpstr>
      <vt:lpstr>Calibri Light</vt:lpstr>
      <vt:lpstr>Gotham Book</vt:lpstr>
      <vt:lpstr>Wingdings 2</vt:lpstr>
      <vt:lpstr>Office</vt:lpstr>
      <vt:lpstr> </vt:lpstr>
      <vt:lpstr>Strafrechtliche Fragestellungen</vt:lpstr>
      <vt:lpstr>Projekte</vt:lpstr>
      <vt:lpstr>Strafrechtliche Verantwortlichkeit - Produkthaftung</vt:lpstr>
      <vt:lpstr>Whom to blame when Algorithms Fail?</vt:lpstr>
      <vt:lpstr>Vermeidung strafrechtl. Verantwortlichkeit - Compliance</vt:lpstr>
      <vt:lpstr>Fahrlässigkeit</vt:lpstr>
      <vt:lpstr>PowerPoint-Präsentation</vt:lpstr>
      <vt:lpstr>PowerPoint-Präsentation</vt:lpstr>
      <vt:lpstr>Fahrlässigkeit – Sorgfaltsmaßstab - Maßfigur </vt:lpstr>
      <vt:lpstr>PowerPoint-Präsentation</vt:lpstr>
      <vt:lpstr>Fahrlässigkeit – Vorhersehbarkeit </vt:lpstr>
      <vt:lpstr>PowerPoint-Präsentation</vt:lpstr>
      <vt:lpstr>Kausalität</vt:lpstr>
      <vt:lpstr>Sonderkonstellation „Contergan-Fall“: Kausalitätsnachweis</vt:lpstr>
      <vt:lpstr>PowerPoint-Präsentation</vt:lpstr>
      <vt:lpstr>Strafrechtliche Haftung des Verbandes Individualunrecht + Verbandsbezug + Verbandsverschulden</vt:lpstr>
      <vt:lpstr>Wofür kann einen Verband strafrechtliche Verbandsverantwortlichkeit treffen?</vt:lpstr>
      <vt:lpstr>Wofür kann Einen verband strafrechtliche Verbandsverantwortlichkeit treffen?</vt:lpstr>
      <vt:lpstr>Compliance aus Verteidigerperspektive</vt:lpstr>
      <vt:lpstr>Einiges erforscht – dennoch einiges zu tun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Nele Bruckmüller</dc:creator>
  <cp:lastModifiedBy>Nele Bruckmüller</cp:lastModifiedBy>
  <cp:revision>38</cp:revision>
  <dcterms:created xsi:type="dcterms:W3CDTF">2020-04-08T09:17:50Z</dcterms:created>
  <dcterms:modified xsi:type="dcterms:W3CDTF">2020-09-30T16:50:55Z</dcterms:modified>
</cp:coreProperties>
</file>