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58" r:id="rId4"/>
    <p:sldId id="259" r:id="rId5"/>
    <p:sldId id="260" r:id="rId6"/>
    <p:sldId id="261" r:id="rId7"/>
    <p:sldId id="262" r:id="rId8"/>
    <p:sldId id="263" r:id="rId9"/>
    <p:sldId id="264" r:id="rId10"/>
    <p:sldId id="266" r:id="rId11"/>
    <p:sldId id="267"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442" autoAdjust="0"/>
  </p:normalViewPr>
  <p:slideViewPr>
    <p:cSldViewPr snapToGrid="0">
      <p:cViewPr varScale="1">
        <p:scale>
          <a:sx n="95" d="100"/>
          <a:sy n="95" d="100"/>
        </p:scale>
        <p:origin x="1134" y="78"/>
      </p:cViewPr>
      <p:guideLst/>
    </p:cSldViewPr>
  </p:slideViewPr>
  <p:notesTextViewPr>
    <p:cViewPr>
      <p:scale>
        <a:sx n="1" d="1"/>
        <a:sy n="1" d="1"/>
      </p:scale>
      <p:origin x="0" y="-7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D4C74-989F-4B2D-A1BB-94D353F8653A}" type="datetimeFigureOut">
              <a:rPr lang="en-US" smtClean="0"/>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250E2C-DC34-450A-B755-67B364B3B9E2}" type="slidenum">
              <a:rPr lang="en-US" smtClean="0"/>
              <a:t>‹#›</a:t>
            </a:fld>
            <a:endParaRPr lang="en-US"/>
          </a:p>
        </p:txBody>
      </p:sp>
    </p:spTree>
    <p:extLst>
      <p:ext uri="{BB962C8B-B14F-4D97-AF65-F5344CB8AC3E}">
        <p14:creationId xmlns:p14="http://schemas.microsoft.com/office/powerpoint/2010/main" val="1567155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Der Berichtsentwurf schlägt vor, Plattformen zu zwingen, illegale Inhalte innerhalb von 7 Tagen nach Erhalt einer Benachrichtigung zu entfernen (unter dem N&amp;A-System von Art.14) und zu haften, wenn sie es nicht tun (ein bisschen wie </a:t>
            </a:r>
            <a:r>
              <a:rPr lang="de-DE" dirty="0" err="1" smtClean="0"/>
              <a:t>NetzDG</a:t>
            </a:r>
            <a:r>
              <a:rPr lang="de-DE" dirty="0" smtClean="0"/>
              <a:t>). Diese Frist würde jedoch 24 Stunden betragen für Inhalte, die "die öffentliche Ordnung (nicht definiert), die öffentliche Sicherheit oder die öffentliche Gesundheit ernsthaft schädigen können oder die Gesundheit oder Sicherheit der Verbraucher ernsthaft schädigen." All dies würden die Plattformen entscheiden, aber angesichts der drohenden rechtlichen Haftung in Fällen von illegalen Inhalten, die nicht heruntergenommen werden, vermuten wir, dass sich die meisten im Zweifelsfall für das Herunternehmen entscheiden werden. </a:t>
            </a:r>
          </a:p>
          <a:p>
            <a:r>
              <a:rPr lang="de-DE" dirty="0" smtClean="0"/>
              <a:t>Durch die Einführung vager und undefinierter Begriffe wie "öffentliche Sicherheit", "öffentliche Gesundheit" und "öffentliche Sicherheit" für Plattformen, die unter der 24-Stunden-Frist arbeiten müssen, wird der Berichtsentwurf zum idealen Werkzeug für Möchtegern-Autokraten und andere schießwütige Regierungen, um gegnerische oder anderweitig unbequeme Inhalte, einschließlich kritischer Nachrichtenberichterstattung, herunterzunehmen.</a:t>
            </a:r>
            <a:endParaRPr lang="en-US" dirty="0"/>
          </a:p>
        </p:txBody>
      </p:sp>
      <p:sp>
        <p:nvSpPr>
          <p:cNvPr id="4" name="Slide Number Placeholder 3"/>
          <p:cNvSpPr>
            <a:spLocks noGrp="1"/>
          </p:cNvSpPr>
          <p:nvPr>
            <p:ph type="sldNum" sz="quarter" idx="10"/>
          </p:nvPr>
        </p:nvSpPr>
        <p:spPr/>
        <p:txBody>
          <a:bodyPr/>
          <a:lstStyle/>
          <a:p>
            <a:fld id="{A4250E2C-DC34-450A-B755-67B364B3B9E2}" type="slidenum">
              <a:rPr lang="en-US" smtClean="0"/>
              <a:t>8</a:t>
            </a:fld>
            <a:endParaRPr lang="en-US"/>
          </a:p>
        </p:txBody>
      </p:sp>
    </p:spTree>
    <p:extLst>
      <p:ext uri="{BB962C8B-B14F-4D97-AF65-F5344CB8AC3E}">
        <p14:creationId xmlns:p14="http://schemas.microsoft.com/office/powerpoint/2010/main" val="877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Konten, bei denen Plattformen wiederholt festgestellt haben vermeintlich illegale Inhalte gefunden haben, müssen gesperrt werden, es sei denn, es handelt sich um ein "Konto von öffentlichem Interesse" (lies: Donald Trump, aber undefiniert), für dessen Sperrung Plattformen die Genehmigung einer Justizbehörde. Indem der Entwurf sogenannten Accounts von öffentlichem Interesse einen höheren Wert als "normalen Volksreden" gibt der Berichtsentwurf den Regierungen das Werkzeug in die Hand, um Hassreden zu schützen oder2Desinformationskonten (einschließlich ihrer eigenen) zu schützen, während sie Plattformen dazu drängen, andere abzuschalten(unter Verwendung von Dingen wie AM71 oben).</a:t>
            </a:r>
          </a:p>
          <a:p>
            <a:endParaRPr lang="de-DE" dirty="0" smtClean="0"/>
          </a:p>
          <a:p>
            <a:r>
              <a:rPr lang="de-DE" dirty="0" smtClean="0"/>
              <a:t>Plattformen sollten die Möglichkeit behalten, Konten zu sperren, von denen sie glauben, dass sie Konten zu sperren, von denen sie glauben, dass sie konsequent und wiederholt entweder ihre </a:t>
            </a:r>
            <a:r>
              <a:rPr lang="de-DE" dirty="0" err="1" smtClean="0"/>
              <a:t>ToS</a:t>
            </a:r>
            <a:r>
              <a:rPr lang="de-DE" dirty="0" smtClean="0"/>
              <a:t> oder das Gesetz verletzen. Natürlich müssen die betroffenen Kontoinhaber eine garantierte Möglichkeit, </a:t>
            </a:r>
            <a:r>
              <a:rPr lang="de-DE" b="1" dirty="0" smtClean="0"/>
              <a:t>Einspruch zu erheben und die </a:t>
            </a:r>
            <a:r>
              <a:rPr lang="de-DE" b="1" dirty="0" err="1" smtClean="0"/>
              <a:t>Kontoentscheidungunabhängig</a:t>
            </a:r>
            <a:r>
              <a:rPr lang="de-DE" b="1" dirty="0" smtClean="0"/>
              <a:t> überprüfen zu lassen </a:t>
            </a:r>
            <a:r>
              <a:rPr lang="de-DE" dirty="0" smtClean="0"/>
              <a:t>(der EU-Vorschlag enthält dafür die gute Idee von außergerichtlichen Schlichtungsstellen); Must-Carry-Rechte für Politiker und andere angebliche "Public Interest Konten" schafft enorme Risiken des Missbrauchs.</a:t>
            </a:r>
            <a:endParaRPr lang="en-US" dirty="0"/>
          </a:p>
        </p:txBody>
      </p:sp>
      <p:sp>
        <p:nvSpPr>
          <p:cNvPr id="4" name="Slide Number Placeholder 3"/>
          <p:cNvSpPr>
            <a:spLocks noGrp="1"/>
          </p:cNvSpPr>
          <p:nvPr>
            <p:ph type="sldNum" sz="quarter" idx="10"/>
          </p:nvPr>
        </p:nvSpPr>
        <p:spPr/>
        <p:txBody>
          <a:bodyPr/>
          <a:lstStyle/>
          <a:p>
            <a:fld id="{A4250E2C-DC34-450A-B755-67B364B3B9E2}" type="slidenum">
              <a:rPr lang="en-US" smtClean="0"/>
              <a:t>9</a:t>
            </a:fld>
            <a:endParaRPr lang="en-US"/>
          </a:p>
        </p:txBody>
      </p:sp>
    </p:spTree>
    <p:extLst>
      <p:ext uri="{BB962C8B-B14F-4D97-AF65-F5344CB8AC3E}">
        <p14:creationId xmlns:p14="http://schemas.microsoft.com/office/powerpoint/2010/main" val="2408116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Suchanbieter müssen "vertrauenswürdige </a:t>
            </a:r>
            <a:r>
              <a:rPr lang="de-DE" dirty="0" err="1" smtClean="0"/>
              <a:t>Quellen"wie</a:t>
            </a:r>
            <a:r>
              <a:rPr lang="de-DE" dirty="0" smtClean="0"/>
              <a:t> z.B. Informationen von Behörden an die Spitze ihres Suchrankings für "Themen von öffentlichem Interesse" (undefiniert). Obwohl Zeitungsquellen von einer solchen neuen Regel profitieren könnten, würde "Manipulation„ darstellen, weil es Regierungen die Macht gibt, die Suchergebnisse von Menschen zu manipulieren.</a:t>
            </a:r>
          </a:p>
          <a:p>
            <a:endParaRPr lang="de-DE" dirty="0" smtClean="0"/>
          </a:p>
          <a:p>
            <a:r>
              <a:rPr lang="de-DE" dirty="0" smtClean="0"/>
              <a:t>Das soll nicht heißen, dass Anbieter wie Google den Nutzern neutrale Informationen oder Rankings geben (im Gegenteil!), aber es sollten nicht Regierungen sein, die das korrigieren. Stattdessen sollten die Nutzer die Möglichkeit haben, zu entscheiden, wie ihre Suchergebnisse aussehen (siehe </a:t>
            </a:r>
            <a:r>
              <a:rPr lang="de-DE" dirty="0" err="1" smtClean="0"/>
              <a:t>EDRi's</a:t>
            </a:r>
            <a:r>
              <a:rPr lang="de-DE" dirty="0" smtClean="0"/>
              <a:t> Vorschläge zur Regulierung von Empfehlungssystemen). Außerdem sollten die Wettbewerbsregeln im DMA sicherstellen, dass andere (neutralere) Suchmaschinen eine echte Chance auf dem Markt bekommen.</a:t>
            </a:r>
            <a:endParaRPr lang="en-US" dirty="0"/>
          </a:p>
        </p:txBody>
      </p:sp>
      <p:sp>
        <p:nvSpPr>
          <p:cNvPr id="4" name="Slide Number Placeholder 3"/>
          <p:cNvSpPr>
            <a:spLocks noGrp="1"/>
          </p:cNvSpPr>
          <p:nvPr>
            <p:ph type="sldNum" sz="quarter" idx="10"/>
          </p:nvPr>
        </p:nvSpPr>
        <p:spPr/>
        <p:txBody>
          <a:bodyPr/>
          <a:lstStyle/>
          <a:p>
            <a:fld id="{A4250E2C-DC34-450A-B755-67B364B3B9E2}" type="slidenum">
              <a:rPr lang="en-US" smtClean="0"/>
              <a:t>10</a:t>
            </a:fld>
            <a:endParaRPr lang="en-US"/>
          </a:p>
        </p:txBody>
      </p:sp>
    </p:spTree>
    <p:extLst>
      <p:ext uri="{BB962C8B-B14F-4D97-AF65-F5344CB8AC3E}">
        <p14:creationId xmlns:p14="http://schemas.microsoft.com/office/powerpoint/2010/main" val="229128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Die Kommission war unnachgiebig (und zu Recht), dass die DSCs und die Europäische Kommission zwar über starke Fähigkeiten zur Durchsetzung der</a:t>
            </a:r>
            <a:r>
              <a:rPr lang="de-DE" baseline="0" dirty="0" smtClean="0"/>
              <a:t> </a:t>
            </a:r>
            <a:r>
              <a:rPr lang="de-DE" dirty="0" smtClean="0"/>
              <a:t>die durch den DSA geschaffenen verfahrensrechtlichen Verpflichtungen durchzusetzen, sie aber nicht diejenigen sein sollten, die die</a:t>
            </a:r>
            <a:r>
              <a:rPr lang="de-DE" baseline="0" dirty="0" smtClean="0"/>
              <a:t> Inhalte löschen </a:t>
            </a:r>
            <a:r>
              <a:rPr lang="de-DE" dirty="0" smtClean="0"/>
              <a:t>(das obliegt letztendlich den Gerichten, und natürlich den Plattformen, solange sie sich an die die DSA-Standards für Transparenz, Konsistenz, Vorhersehbarkeit, Fairness, Rechtsmittel usw. halten). </a:t>
            </a:r>
          </a:p>
          <a:p>
            <a:endParaRPr lang="de-DE" dirty="0" smtClean="0"/>
          </a:p>
          <a:p>
            <a:r>
              <a:rPr lang="de-DE" dirty="0" smtClean="0"/>
              <a:t>Der </a:t>
            </a:r>
            <a:r>
              <a:rPr lang="de-DE" dirty="0" err="1" smtClean="0"/>
              <a:t>Schaldemose</a:t>
            </a:r>
            <a:r>
              <a:rPr lang="de-DE" dirty="0" smtClean="0"/>
              <a:t>-Bericht besagt, dass DSCs und die EU die Macht haben sollten, die Entfernung </a:t>
            </a:r>
            <a:r>
              <a:rPr lang="de-DE" smtClean="0"/>
              <a:t>von Inhalten</a:t>
            </a:r>
            <a:r>
              <a:rPr lang="de-DE" baseline="0" smtClean="0"/>
              <a:t> </a:t>
            </a:r>
            <a:r>
              <a:rPr lang="de-DE" smtClean="0"/>
              <a:t>und </a:t>
            </a:r>
            <a:r>
              <a:rPr lang="de-DE" dirty="0" smtClean="0"/>
              <a:t>sogar die Löschung und Beschlagnahmung von Domainnamen ohne richterliche Entscheidung anzuordnen.</a:t>
            </a:r>
          </a:p>
          <a:p>
            <a:r>
              <a:rPr lang="de-DE" dirty="0" smtClean="0"/>
              <a:t>richterliche Entscheidung. Dies wäre eine noch nie dagewesene Ausweitung der exekutiven Sprachkontrolle mit</a:t>
            </a:r>
          </a:p>
          <a:p>
            <a:r>
              <a:rPr lang="de-DE" dirty="0" smtClean="0"/>
              <a:t>Auswirkungen auf Journalisten in der gesamten EU, insbesondere in Ländern mit einem eher laxen</a:t>
            </a:r>
          </a:p>
          <a:p>
            <a:r>
              <a:rPr lang="de-DE" dirty="0" smtClean="0"/>
              <a:t>Verhältnis zur Rechtsstaatlichkeit. Das OI wäre überrascht, wenn die EC diese Art von</a:t>
            </a:r>
          </a:p>
          <a:p>
            <a:r>
              <a:rPr lang="de-DE" dirty="0" smtClean="0"/>
              <a:t>Macht will.</a:t>
            </a:r>
            <a:endParaRPr lang="en-US" dirty="0"/>
          </a:p>
        </p:txBody>
      </p:sp>
      <p:sp>
        <p:nvSpPr>
          <p:cNvPr id="4" name="Slide Number Placeholder 3"/>
          <p:cNvSpPr>
            <a:spLocks noGrp="1"/>
          </p:cNvSpPr>
          <p:nvPr>
            <p:ph type="sldNum" sz="quarter" idx="10"/>
          </p:nvPr>
        </p:nvSpPr>
        <p:spPr/>
        <p:txBody>
          <a:bodyPr/>
          <a:lstStyle/>
          <a:p>
            <a:fld id="{A4250E2C-DC34-450A-B755-67B364B3B9E2}" type="slidenum">
              <a:rPr lang="en-US" smtClean="0"/>
              <a:t>11</a:t>
            </a:fld>
            <a:endParaRPr lang="en-US"/>
          </a:p>
        </p:txBody>
      </p:sp>
    </p:spTree>
    <p:extLst>
      <p:ext uri="{BB962C8B-B14F-4D97-AF65-F5344CB8AC3E}">
        <p14:creationId xmlns:p14="http://schemas.microsoft.com/office/powerpoint/2010/main" val="26554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Art 12 </a:t>
            </a:r>
            <a:r>
              <a:rPr lang="de-AT" dirty="0" err="1" smtClean="0"/>
              <a:t>Abs</a:t>
            </a:r>
            <a:r>
              <a:rPr lang="de-AT" dirty="0" smtClean="0"/>
              <a:t> 2 DAS</a:t>
            </a:r>
          </a:p>
          <a:p>
            <a:endParaRPr lang="de-AT" dirty="0" smtClean="0"/>
          </a:p>
          <a:p>
            <a:r>
              <a:rPr lang="en-US" sz="1200" b="0" i="0" kern="1200" dirty="0" smtClean="0">
                <a:solidFill>
                  <a:schemeClr val="tx1"/>
                </a:solidFill>
                <a:effectLst/>
                <a:latin typeface="+mn-lt"/>
                <a:ea typeface="+mn-ea"/>
                <a:cs typeface="+mn-cs"/>
              </a:rPr>
              <a:t>To give an example: On Wikipedia we have rules that require users to practice “civility” and to “assume good faith”. It would be very hard to define how good faith is assumed across cultures and languages in an objective way. But applying these rules in a “non-arbitrary” manner is much more feasible. This is why this term would match our practices better. </a:t>
            </a:r>
          </a:p>
          <a:p>
            <a:endParaRPr lang="de-AT" sz="1200" b="0" i="0" kern="1200" dirty="0" smtClean="0">
              <a:solidFill>
                <a:schemeClr val="tx1"/>
              </a:solidFill>
              <a:effectLst/>
              <a:latin typeface="+mn-lt"/>
              <a:ea typeface="+mn-ea"/>
              <a:cs typeface="+mn-cs"/>
            </a:endParaRPr>
          </a:p>
          <a:p>
            <a:r>
              <a:rPr lang="de-DE" dirty="0" smtClean="0"/>
              <a:t>Um ein Beispiel zu nennen: Auf Wikipedia haben wir Regeln, die von den Benutzern verlangen, "Höflichkeit" zu üben und "guten Glauben anzunehmen". Es wäre sehr schwierig, objektiv zu definieren, wie guter Glaube über Kulturen und Sprachen hinweg angenommen wird. Aber diese Regeln auf eine "</a:t>
            </a:r>
            <a:r>
              <a:rPr lang="de-DE" b="1" dirty="0" smtClean="0"/>
              <a:t>nicht willkürliche</a:t>
            </a:r>
            <a:r>
              <a:rPr lang="de-DE" dirty="0" smtClean="0"/>
              <a:t>" Art und Weise anzuwenden, ist viel leichter möglich. Deshalb würde dieser Begriff besser zu unseren Praktiken passen.</a:t>
            </a:r>
          </a:p>
          <a:p>
            <a:endParaRPr lang="de-DE" dirty="0" smtClean="0"/>
          </a:p>
          <a:p>
            <a:r>
              <a:rPr lang="en-US" smtClean="0"/>
              <a:t>https://wikimedia.brussels/how-dsa-can-help-wikipedia-or-at-least-not-break-it/ </a:t>
            </a:r>
            <a:endParaRPr lang="en-US" dirty="0"/>
          </a:p>
        </p:txBody>
      </p:sp>
      <p:sp>
        <p:nvSpPr>
          <p:cNvPr id="4" name="Slide Number Placeholder 3"/>
          <p:cNvSpPr>
            <a:spLocks noGrp="1"/>
          </p:cNvSpPr>
          <p:nvPr>
            <p:ph type="sldNum" sz="quarter" idx="10"/>
          </p:nvPr>
        </p:nvSpPr>
        <p:spPr/>
        <p:txBody>
          <a:bodyPr/>
          <a:lstStyle/>
          <a:p>
            <a:fld id="{A4250E2C-DC34-450A-B755-67B364B3B9E2}" type="slidenum">
              <a:rPr lang="en-US" smtClean="0"/>
              <a:t>12</a:t>
            </a:fld>
            <a:endParaRPr lang="en-US"/>
          </a:p>
        </p:txBody>
      </p:sp>
    </p:spTree>
    <p:extLst>
      <p:ext uri="{BB962C8B-B14F-4D97-AF65-F5344CB8AC3E}">
        <p14:creationId xmlns:p14="http://schemas.microsoft.com/office/powerpoint/2010/main" val="379946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28264-5C9F-4FE3-9006-EAB732BFB08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26927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28264-5C9F-4FE3-9006-EAB732BFB08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416892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28264-5C9F-4FE3-9006-EAB732BFB08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672940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28264-5C9F-4FE3-9006-EAB732BFB08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352610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228264-5C9F-4FE3-9006-EAB732BFB08F}"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82410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228264-5C9F-4FE3-9006-EAB732BFB08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227028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228264-5C9F-4FE3-9006-EAB732BFB08F}"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149443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228264-5C9F-4FE3-9006-EAB732BFB08F}"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123799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28264-5C9F-4FE3-9006-EAB732BFB08F}"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288255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228264-5C9F-4FE3-9006-EAB732BFB08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294611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228264-5C9F-4FE3-9006-EAB732BFB08F}"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FABE8-AFF3-4484-AF4A-172E100C483D}" type="slidenum">
              <a:rPr lang="en-US" smtClean="0"/>
              <a:t>‹#›</a:t>
            </a:fld>
            <a:endParaRPr lang="en-US"/>
          </a:p>
        </p:txBody>
      </p:sp>
    </p:spTree>
    <p:extLst>
      <p:ext uri="{BB962C8B-B14F-4D97-AF65-F5344CB8AC3E}">
        <p14:creationId xmlns:p14="http://schemas.microsoft.com/office/powerpoint/2010/main" val="334345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28264-5C9F-4FE3-9006-EAB732BFB08F}"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FABE8-AFF3-4484-AF4A-172E100C483D}" type="slidenum">
              <a:rPr lang="en-US" smtClean="0"/>
              <a:t>‹#›</a:t>
            </a:fld>
            <a:endParaRPr lang="en-US"/>
          </a:p>
        </p:txBody>
      </p:sp>
    </p:spTree>
    <p:extLst>
      <p:ext uri="{BB962C8B-B14F-4D97-AF65-F5344CB8AC3E}">
        <p14:creationId xmlns:p14="http://schemas.microsoft.com/office/powerpoint/2010/main" val="348024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article19.org/resources/eu-regulation-of-recommender-systems-in-the-digital-services-ac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baratsits@baratsits.a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uroparl.europa.eu/doceo/document/IMCO-PR-693594_E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AT" dirty="0" smtClean="0"/>
              <a:t>Digital Services Act</a:t>
            </a:r>
            <a:endParaRPr lang="en-US" dirty="0"/>
          </a:p>
        </p:txBody>
      </p:sp>
      <p:sp>
        <p:nvSpPr>
          <p:cNvPr id="3" name="Subtitle 2"/>
          <p:cNvSpPr>
            <a:spLocks noGrp="1"/>
          </p:cNvSpPr>
          <p:nvPr>
            <p:ph type="subTitle" idx="1"/>
          </p:nvPr>
        </p:nvSpPr>
        <p:spPr/>
        <p:txBody>
          <a:bodyPr>
            <a:normAutofit fontScale="92500"/>
          </a:bodyPr>
          <a:lstStyle/>
          <a:p>
            <a:r>
              <a:rPr lang="de-DE" dirty="0"/>
              <a:t>Wie sollen große Digital Content Provider mit offensiven Inhalten umgehen ohne einen Upload Filter zu implementieren oder eine Zensur einzuführen</a:t>
            </a:r>
            <a:r>
              <a:rPr lang="de-DE" dirty="0" smtClean="0"/>
              <a:t>?</a:t>
            </a:r>
          </a:p>
          <a:p>
            <a:endParaRPr lang="de-DE" dirty="0"/>
          </a:p>
          <a:p>
            <a:r>
              <a:rPr lang="de-DE" sz="1900" dirty="0" smtClean="0"/>
              <a:t>Alexander </a:t>
            </a:r>
            <a:r>
              <a:rPr lang="de-DE" sz="1900" dirty="0" err="1" smtClean="0"/>
              <a:t>Baratsits</a:t>
            </a:r>
            <a:endParaRPr lang="en-US" sz="1900" dirty="0"/>
          </a:p>
        </p:txBody>
      </p:sp>
    </p:spTree>
    <p:extLst>
      <p:ext uri="{BB962C8B-B14F-4D97-AF65-F5344CB8AC3E}">
        <p14:creationId xmlns:p14="http://schemas.microsoft.com/office/powerpoint/2010/main" val="366225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AM 130: Manipulation der Suchergebnisse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79491" y="1690688"/>
            <a:ext cx="4400477" cy="2377440"/>
          </a:xfrm>
        </p:spPr>
      </p:pic>
      <p:sp>
        <p:nvSpPr>
          <p:cNvPr id="5" name="Rectangle 4"/>
          <p:cNvSpPr/>
          <p:nvPr/>
        </p:nvSpPr>
        <p:spPr>
          <a:xfrm>
            <a:off x="2731729" y="4685253"/>
            <a:ext cx="6096000" cy="1200329"/>
          </a:xfrm>
          <a:prstGeom prst="rect">
            <a:avLst/>
          </a:prstGeom>
        </p:spPr>
        <p:txBody>
          <a:bodyPr>
            <a:spAutoFit/>
          </a:bodyPr>
          <a:lstStyle/>
          <a:p>
            <a:r>
              <a:rPr lang="en-US" dirty="0" err="1" smtClean="0"/>
              <a:t>EDRi</a:t>
            </a:r>
            <a:r>
              <a:rPr lang="en-US" dirty="0" smtClean="0"/>
              <a:t>: users should have the ability to decide how their search results look like … </a:t>
            </a:r>
            <a:r>
              <a:rPr lang="en-US" dirty="0" smtClean="0">
                <a:hlinkClick r:id="rId4"/>
              </a:rPr>
              <a:t>https://www.article19.org/resources/eu-regulation-of-recommender-systems-in-the-digital-services-act/</a:t>
            </a:r>
            <a:endParaRPr lang="en-US" dirty="0"/>
          </a:p>
        </p:txBody>
      </p:sp>
    </p:spTree>
    <p:extLst>
      <p:ext uri="{BB962C8B-B14F-4D97-AF65-F5344CB8AC3E}">
        <p14:creationId xmlns:p14="http://schemas.microsoft.com/office/powerpoint/2010/main" val="367977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Entscheidungen durch Exekutivorgane</a:t>
            </a:r>
            <a:endParaRPr lang="en-US" dirty="0"/>
          </a:p>
        </p:txBody>
      </p:sp>
      <p:sp>
        <p:nvSpPr>
          <p:cNvPr id="3" name="Content Placeholder 2"/>
          <p:cNvSpPr>
            <a:spLocks noGrp="1"/>
          </p:cNvSpPr>
          <p:nvPr>
            <p:ph idx="1"/>
          </p:nvPr>
        </p:nvSpPr>
        <p:spPr/>
        <p:txBody>
          <a:bodyPr/>
          <a:lstStyle/>
          <a:p>
            <a:r>
              <a:rPr lang="de-AT" dirty="0" smtClean="0"/>
              <a:t>AM 148 + 169:</a:t>
            </a:r>
          </a:p>
          <a:p>
            <a:endParaRPr lang="de-AT" dirty="0"/>
          </a:p>
          <a:p>
            <a:r>
              <a:rPr lang="de-AT" dirty="0" smtClean="0"/>
              <a:t>Digital Service </a:t>
            </a:r>
            <a:r>
              <a:rPr lang="de-AT" dirty="0" err="1" smtClean="0"/>
              <a:t>Coordinator</a:t>
            </a:r>
            <a:r>
              <a:rPr lang="de-AT" dirty="0" smtClean="0"/>
              <a:t> (DSCs) &amp; Europäische Kommission</a:t>
            </a:r>
          </a:p>
          <a:p>
            <a:pPr marL="0" indent="0">
              <a:buNone/>
            </a:pPr>
            <a:r>
              <a:rPr lang="de-DE" dirty="0" smtClean="0"/>
              <a:t>	sollte die Befugnis haben, bei sehr großen Plattformen die 	Entfernung von Inhalten, die Sperrung von Websites und sogar 	die Löschung und 	Beschlagnahmung von Domainnamen als eV 	ohne richterliche Entscheidung anzuordnen.</a:t>
            </a:r>
          </a:p>
          <a:p>
            <a:pPr marL="0" indent="0">
              <a:buNone/>
            </a:pPr>
            <a:endParaRPr lang="de-AT" dirty="0" smtClean="0"/>
          </a:p>
          <a:p>
            <a:pPr marL="0" indent="0">
              <a:buNone/>
            </a:pPr>
            <a:r>
              <a:rPr lang="de-AT" dirty="0" smtClean="0"/>
              <a:t>Exekutiv-Organe statt Justiz-Organe</a:t>
            </a:r>
            <a:endParaRPr lang="en-US" dirty="0"/>
          </a:p>
        </p:txBody>
      </p:sp>
    </p:spTree>
    <p:extLst>
      <p:ext uri="{BB962C8B-B14F-4D97-AF65-F5344CB8AC3E}">
        <p14:creationId xmlns:p14="http://schemas.microsoft.com/office/powerpoint/2010/main" val="254655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Objektivität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2300" y="3515519"/>
            <a:ext cx="5867400" cy="971550"/>
          </a:xfrm>
        </p:spPr>
      </p:pic>
    </p:spTree>
    <p:extLst>
      <p:ext uri="{BB962C8B-B14F-4D97-AF65-F5344CB8AC3E}">
        <p14:creationId xmlns:p14="http://schemas.microsoft.com/office/powerpoint/2010/main" val="2312500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de-AT" dirty="0" smtClean="0"/>
          </a:p>
          <a:p>
            <a:endParaRPr lang="de-AT" dirty="0"/>
          </a:p>
          <a:p>
            <a:r>
              <a:rPr lang="de-AT" dirty="0" smtClean="0"/>
              <a:t>Compliance Kosten</a:t>
            </a:r>
          </a:p>
          <a:p>
            <a:r>
              <a:rPr lang="de-AT" dirty="0" err="1" smtClean="0"/>
              <a:t>BigTech</a:t>
            </a:r>
            <a:r>
              <a:rPr lang="de-AT" dirty="0" smtClean="0"/>
              <a:t> haben bereits Tools um die Maßnahmen einzuhalten</a:t>
            </a:r>
            <a:endParaRPr lang="en-US" dirty="0"/>
          </a:p>
        </p:txBody>
      </p:sp>
    </p:spTree>
    <p:extLst>
      <p:ext uri="{BB962C8B-B14F-4D97-AF65-F5344CB8AC3E}">
        <p14:creationId xmlns:p14="http://schemas.microsoft.com/office/powerpoint/2010/main" val="195774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de-AT" dirty="0" smtClean="0"/>
          </a:p>
          <a:p>
            <a:pPr marL="0" indent="0" algn="ctr">
              <a:buNone/>
            </a:pPr>
            <a:r>
              <a:rPr lang="de-AT" dirty="0" smtClean="0"/>
              <a:t>Danke für die Aufmerksamkeit</a:t>
            </a:r>
          </a:p>
          <a:p>
            <a:pPr marL="0" indent="0" algn="ctr">
              <a:buNone/>
            </a:pPr>
            <a:endParaRPr lang="de-AT" dirty="0"/>
          </a:p>
          <a:p>
            <a:pPr marL="0" indent="0" algn="ctr">
              <a:buNone/>
            </a:pPr>
            <a:r>
              <a:rPr lang="de-AT" dirty="0" smtClean="0"/>
              <a:t>Dr Alexander </a:t>
            </a:r>
            <a:r>
              <a:rPr lang="de-AT" dirty="0" err="1" smtClean="0"/>
              <a:t>Baratsits</a:t>
            </a:r>
            <a:r>
              <a:rPr lang="de-AT" dirty="0" smtClean="0"/>
              <a:t> MAS</a:t>
            </a:r>
            <a:endParaRPr lang="en-US" dirty="0"/>
          </a:p>
          <a:p>
            <a:pPr marL="0" indent="0" algn="ctr">
              <a:buNone/>
            </a:pPr>
            <a:r>
              <a:rPr lang="de-AT" dirty="0" smtClean="0">
                <a:hlinkClick r:id="rId2"/>
              </a:rPr>
              <a:t>baratsits@baratsits.at</a:t>
            </a:r>
            <a:r>
              <a:rPr lang="de-AT" dirty="0" smtClean="0"/>
              <a:t> </a:t>
            </a:r>
          </a:p>
        </p:txBody>
      </p:sp>
    </p:spTree>
    <p:extLst>
      <p:ext uri="{BB962C8B-B14F-4D97-AF65-F5344CB8AC3E}">
        <p14:creationId xmlns:p14="http://schemas.microsoft.com/office/powerpoint/2010/main" val="165576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Cultural Broadcasting Archive</a:t>
            </a:r>
            <a:br>
              <a:rPr lang="de-AT" dirty="0" smtClean="0"/>
            </a:br>
            <a:r>
              <a:rPr lang="de-AT" sz="3600" dirty="0" smtClean="0"/>
              <a:t>https://cba.media</a:t>
            </a:r>
            <a:endParaRPr lang="en-US" sz="3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63134" y="1825625"/>
            <a:ext cx="9265732" cy="4351338"/>
          </a:xfrm>
        </p:spPr>
      </p:pic>
    </p:spTree>
    <p:extLst>
      <p:ext uri="{BB962C8B-B14F-4D97-AF65-F5344CB8AC3E}">
        <p14:creationId xmlns:p14="http://schemas.microsoft.com/office/powerpoint/2010/main" val="4288455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a:t>
            </a:r>
            <a:r>
              <a:rPr lang="de-AT" dirty="0" err="1" smtClean="0"/>
              <a:t>CommerceG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4537" y="3272631"/>
            <a:ext cx="8162925" cy="1457325"/>
          </a:xfrm>
        </p:spPr>
      </p:pic>
    </p:spTree>
    <p:extLst>
      <p:ext uri="{BB962C8B-B14F-4D97-AF65-F5344CB8AC3E}">
        <p14:creationId xmlns:p14="http://schemas.microsoft.com/office/powerpoint/2010/main" val="171760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de-AT" dirty="0" smtClean="0"/>
          </a:p>
          <a:p>
            <a:r>
              <a:rPr lang="de-AT" dirty="0" smtClean="0"/>
              <a:t>von einer rechtswidrigen Tätigkeit oder Information</a:t>
            </a:r>
          </a:p>
          <a:p>
            <a:pPr lvl="2"/>
            <a:endParaRPr lang="de-AT" dirty="0"/>
          </a:p>
          <a:p>
            <a:pPr lvl="2"/>
            <a:r>
              <a:rPr lang="de-AT" dirty="0" smtClean="0"/>
              <a:t>keine tatsächliche Kenntnis</a:t>
            </a:r>
          </a:p>
          <a:p>
            <a:pPr lvl="2"/>
            <a:r>
              <a:rPr lang="de-AT" dirty="0" smtClean="0"/>
              <a:t>keiner Tatsachen oder Umstände bewusst, aus denen Rechtswidrigkeit offensichtlich wird</a:t>
            </a:r>
          </a:p>
          <a:p>
            <a:pPr lvl="2"/>
            <a:r>
              <a:rPr lang="de-AT" dirty="0" smtClean="0"/>
              <a:t>Unverzügliches Entfernen, sobald Kenntnis/Bewusstsein</a:t>
            </a:r>
            <a:endParaRPr lang="en-US" dirty="0"/>
          </a:p>
        </p:txBody>
      </p:sp>
    </p:spTree>
    <p:extLst>
      <p:ext uri="{BB962C8B-B14F-4D97-AF65-F5344CB8AC3E}">
        <p14:creationId xmlns:p14="http://schemas.microsoft.com/office/powerpoint/2010/main" val="3113323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Entwurf DSA</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9937" y="2886869"/>
            <a:ext cx="5572125" cy="2228850"/>
          </a:xfrm>
        </p:spPr>
      </p:pic>
    </p:spTree>
    <p:extLst>
      <p:ext uri="{BB962C8B-B14F-4D97-AF65-F5344CB8AC3E}">
        <p14:creationId xmlns:p14="http://schemas.microsoft.com/office/powerpoint/2010/main" val="192743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Entwurf Bericht IMCO, veröffentlicht 04. Juni</a:t>
            </a:r>
            <a:r>
              <a:rPr lang="de-AT" sz="2400" dirty="0" smtClean="0"/>
              <a:t/>
            </a:r>
            <a:br>
              <a:rPr lang="de-AT" sz="2400" dirty="0" smtClean="0"/>
            </a:br>
            <a:r>
              <a:rPr lang="de-AT" sz="2400" dirty="0" err="1" smtClean="0"/>
              <a:t>Schaldemose</a:t>
            </a:r>
            <a:r>
              <a:rPr lang="de-AT" sz="2400" dirty="0" smtClean="0"/>
              <a:t> </a:t>
            </a:r>
            <a:r>
              <a:rPr lang="de-AT" sz="2400" dirty="0" err="1" smtClean="0"/>
              <a:t>report</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9043" y="1825625"/>
            <a:ext cx="4553914" cy="4351338"/>
          </a:xfrm>
        </p:spPr>
      </p:pic>
    </p:spTree>
    <p:extLst>
      <p:ext uri="{BB962C8B-B14F-4D97-AF65-F5344CB8AC3E}">
        <p14:creationId xmlns:p14="http://schemas.microsoft.com/office/powerpoint/2010/main" val="184047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https://www.europarl.europa.eu/doceo/document/IMCO-PR-693594_EN.pdf</a:t>
            </a:r>
            <a:endParaRPr lang="en-US" dirty="0" smtClean="0"/>
          </a:p>
          <a:p>
            <a:pPr marL="0" indent="0">
              <a:buNone/>
            </a:pPr>
            <a:endParaRPr lang="en-US" dirty="0"/>
          </a:p>
        </p:txBody>
      </p:sp>
    </p:spTree>
    <p:extLst>
      <p:ext uri="{BB962C8B-B14F-4D97-AF65-F5344CB8AC3E}">
        <p14:creationId xmlns:p14="http://schemas.microsoft.com/office/powerpoint/2010/main" val="219144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Power to </a:t>
            </a:r>
            <a:r>
              <a:rPr lang="de-AT" dirty="0" err="1" smtClean="0"/>
              <a:t>the</a:t>
            </a:r>
            <a:r>
              <a:rPr lang="de-AT" dirty="0" smtClean="0"/>
              <a:t> </a:t>
            </a:r>
            <a:r>
              <a:rPr lang="de-AT" dirty="0" err="1" smtClean="0"/>
              <a:t>Platforms</a:t>
            </a:r>
            <a:endParaRPr lang="en-US" dirty="0"/>
          </a:p>
        </p:txBody>
      </p:sp>
      <p:sp>
        <p:nvSpPr>
          <p:cNvPr id="3" name="Content Placeholder 2"/>
          <p:cNvSpPr>
            <a:spLocks noGrp="1"/>
          </p:cNvSpPr>
          <p:nvPr>
            <p:ph idx="1"/>
          </p:nvPr>
        </p:nvSpPr>
        <p:spPr/>
        <p:txBody>
          <a:bodyPr/>
          <a:lstStyle/>
          <a:p>
            <a:r>
              <a:rPr lang="de-AT" dirty="0" smtClean="0"/>
              <a:t>AM 71: Art 5 </a:t>
            </a:r>
            <a:r>
              <a:rPr lang="de-AT" dirty="0" err="1" smtClean="0"/>
              <a:t>paragraph</a:t>
            </a:r>
            <a:r>
              <a:rPr lang="de-AT" dirty="0" smtClean="0"/>
              <a:t> 1a (</a:t>
            </a:r>
            <a:r>
              <a:rPr lang="de-AT" dirty="0" err="1" smtClean="0"/>
              <a:t>new</a:t>
            </a:r>
            <a:r>
              <a:rPr lang="de-AT" dirty="0" smtClean="0"/>
              <a:t>)</a:t>
            </a:r>
          </a:p>
          <a:p>
            <a:endParaRPr lang="de-AT" dirty="0"/>
          </a:p>
          <a:p>
            <a:pPr lvl="1"/>
            <a:r>
              <a:rPr lang="de-AT" dirty="0" smtClean="0"/>
              <a:t>Take down innerhalb von 7 Tagen</a:t>
            </a:r>
          </a:p>
          <a:p>
            <a:pPr lvl="1"/>
            <a:r>
              <a:rPr lang="de-AT" dirty="0" smtClean="0"/>
              <a:t>24h </a:t>
            </a:r>
            <a:r>
              <a:rPr lang="en-US" dirty="0" smtClean="0"/>
              <a:t>for content that "</a:t>
            </a:r>
            <a:r>
              <a:rPr lang="en-US" i="1" u="sng" dirty="0" smtClean="0"/>
              <a:t>can</a:t>
            </a:r>
            <a:r>
              <a:rPr lang="en-US" dirty="0" smtClean="0"/>
              <a:t> seriously harm </a:t>
            </a:r>
            <a:r>
              <a:rPr lang="en-US" i="1" u="sng" dirty="0" smtClean="0"/>
              <a:t>public policy</a:t>
            </a:r>
            <a:r>
              <a:rPr lang="en-US" dirty="0" smtClean="0"/>
              <a:t> (undefined), public security or public health or seriously harm consumers’ health or safety." </a:t>
            </a:r>
          </a:p>
          <a:p>
            <a:pPr lvl="2"/>
            <a:r>
              <a:rPr lang="de-AT" dirty="0" smtClean="0"/>
              <a:t>sonst Haftung</a:t>
            </a:r>
            <a:endParaRPr lang="en-US" dirty="0" smtClean="0"/>
          </a:p>
          <a:p>
            <a:pPr marL="457200" lvl="1" indent="0">
              <a:buNone/>
            </a:pPr>
            <a:endParaRPr lang="de-AT" dirty="0" smtClean="0"/>
          </a:p>
          <a:p>
            <a:pPr marL="457200" lvl="1" indent="0">
              <a:buNone/>
            </a:pPr>
            <a:r>
              <a:rPr lang="de-AT" dirty="0"/>
              <a:t>	</a:t>
            </a:r>
            <a:r>
              <a:rPr lang="de-AT" dirty="0" err="1" smtClean="0"/>
              <a:t>public</a:t>
            </a:r>
            <a:r>
              <a:rPr lang="de-AT" dirty="0" smtClean="0"/>
              <a:t> </a:t>
            </a:r>
            <a:r>
              <a:rPr lang="de-AT" dirty="0" err="1" smtClean="0"/>
              <a:t>policy</a:t>
            </a:r>
            <a:r>
              <a:rPr lang="de-AT" dirty="0" smtClean="0"/>
              <a:t> undefiniert =&gt; Tool für Regierungen, Einfluss zu nehmen</a:t>
            </a:r>
          </a:p>
          <a:p>
            <a:pPr marL="457200" lvl="1" indent="0">
              <a:buNone/>
            </a:pPr>
            <a:r>
              <a:rPr lang="de-AT" dirty="0"/>
              <a:t>	</a:t>
            </a:r>
            <a:r>
              <a:rPr lang="de-AT" dirty="0" smtClean="0"/>
              <a:t> =&gt; </a:t>
            </a:r>
            <a:r>
              <a:rPr lang="de-AT" dirty="0" err="1" smtClean="0"/>
              <a:t>Overblocking</a:t>
            </a:r>
            <a:endParaRPr lang="de-AT" dirty="0" smtClean="0"/>
          </a:p>
          <a:p>
            <a:pPr marL="457200" lvl="1" indent="0">
              <a:buNone/>
            </a:pPr>
            <a:endParaRPr lang="de-AT" dirty="0" smtClean="0"/>
          </a:p>
          <a:p>
            <a:pPr marL="457200" lvl="1" indent="0">
              <a:buNone/>
            </a:pPr>
            <a:endParaRPr lang="en-US" dirty="0"/>
          </a:p>
        </p:txBody>
      </p:sp>
    </p:spTree>
    <p:extLst>
      <p:ext uri="{BB962C8B-B14F-4D97-AF65-F5344CB8AC3E}">
        <p14:creationId xmlns:p14="http://schemas.microsoft.com/office/powerpoint/2010/main" val="377556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Must carry für </a:t>
            </a:r>
            <a:r>
              <a:rPr lang="de-AT" dirty="0" err="1" smtClean="0"/>
              <a:t>Politiker:innen</a:t>
            </a:r>
            <a:endParaRPr lang="en-US" dirty="0"/>
          </a:p>
        </p:txBody>
      </p:sp>
      <p:sp>
        <p:nvSpPr>
          <p:cNvPr id="3" name="Content Placeholder 2"/>
          <p:cNvSpPr>
            <a:spLocks noGrp="1"/>
          </p:cNvSpPr>
          <p:nvPr>
            <p:ph idx="1"/>
          </p:nvPr>
        </p:nvSpPr>
        <p:spPr/>
        <p:txBody>
          <a:bodyPr>
            <a:normAutofit/>
          </a:bodyPr>
          <a:lstStyle/>
          <a:p>
            <a:r>
              <a:rPr lang="de-AT" dirty="0" smtClean="0"/>
              <a:t>Must carry für </a:t>
            </a:r>
            <a:r>
              <a:rPr lang="de-AT" dirty="0" err="1" smtClean="0"/>
              <a:t>Politiker:innen</a:t>
            </a:r>
            <a:r>
              <a:rPr lang="de-AT" dirty="0" smtClean="0"/>
              <a:t> (AM 105+110)</a:t>
            </a:r>
          </a:p>
          <a:p>
            <a:endParaRPr lang="de-AT" dirty="0"/>
          </a:p>
          <a:p>
            <a:pPr marL="0" indent="0">
              <a:buNone/>
            </a:pPr>
            <a:r>
              <a:rPr lang="de-AT" dirty="0" smtClean="0"/>
              <a:t>105	</a:t>
            </a:r>
            <a:r>
              <a:rPr lang="en-US" dirty="0" err="1" smtClean="0"/>
              <a:t>Löschpflicht</a:t>
            </a:r>
            <a:r>
              <a:rPr lang="en-US" dirty="0" smtClean="0"/>
              <a:t> von accounts … to recipients of</a:t>
            </a:r>
          </a:p>
          <a:p>
            <a:pPr marL="0" indent="0">
              <a:buNone/>
            </a:pPr>
            <a:r>
              <a:rPr lang="en-US" dirty="0"/>
              <a:t>	</a:t>
            </a:r>
            <a:r>
              <a:rPr lang="en-US" dirty="0" smtClean="0"/>
              <a:t>the service that frequently provide </a:t>
            </a:r>
            <a:r>
              <a:rPr lang="en-US" strike="sngStrike" dirty="0" smtClean="0"/>
              <a:t>manifestly</a:t>
            </a:r>
            <a:r>
              <a:rPr lang="en-US" dirty="0" smtClean="0"/>
              <a:t> illegal content.</a:t>
            </a:r>
          </a:p>
          <a:p>
            <a:endParaRPr lang="de-AT" dirty="0"/>
          </a:p>
          <a:p>
            <a:pPr marL="0" indent="0">
              <a:buNone/>
            </a:pPr>
            <a:r>
              <a:rPr lang="en-US" i="1" dirty="0" smtClean="0"/>
              <a:t>110	… whose </a:t>
            </a:r>
            <a:r>
              <a:rPr lang="en-US" i="1" dirty="0"/>
              <a:t>account is</a:t>
            </a:r>
          </a:p>
          <a:p>
            <a:pPr marL="0" indent="0">
              <a:buNone/>
            </a:pPr>
            <a:r>
              <a:rPr lang="en-US" i="1" dirty="0" smtClean="0"/>
              <a:t>	</a:t>
            </a:r>
            <a:r>
              <a:rPr lang="en-US" i="1" dirty="0" smtClean="0">
                <a:solidFill>
                  <a:srgbClr val="FF0000"/>
                </a:solidFill>
              </a:rPr>
              <a:t>of </a:t>
            </a:r>
            <a:r>
              <a:rPr lang="en-US" i="1" dirty="0">
                <a:solidFill>
                  <a:srgbClr val="FF0000"/>
                </a:solidFill>
              </a:rPr>
              <a:t>public </a:t>
            </a:r>
            <a:r>
              <a:rPr lang="en-US" i="1" dirty="0" smtClean="0">
                <a:solidFill>
                  <a:srgbClr val="FF0000"/>
                </a:solidFill>
              </a:rPr>
              <a:t>interest (Donald Trump)</a:t>
            </a:r>
            <a:r>
              <a:rPr lang="en-US" i="1" dirty="0" smtClean="0"/>
              <a:t>… approval </a:t>
            </a:r>
            <a:r>
              <a:rPr lang="en-US" i="1" dirty="0"/>
              <a:t>of the relevant</a:t>
            </a:r>
          </a:p>
          <a:p>
            <a:pPr marL="0" indent="0">
              <a:buNone/>
            </a:pPr>
            <a:r>
              <a:rPr lang="en-US" i="1" dirty="0" smtClean="0"/>
              <a:t>	judicial </a:t>
            </a:r>
            <a:r>
              <a:rPr lang="en-US" i="1" dirty="0"/>
              <a:t>authority before applying </a:t>
            </a:r>
            <a:r>
              <a:rPr lang="en-US" i="1" dirty="0" smtClean="0"/>
              <a:t>its decision</a:t>
            </a:r>
            <a:r>
              <a:rPr lang="en-US" i="1" dirty="0"/>
              <a:t>.</a:t>
            </a:r>
            <a:endParaRPr lang="en-US" dirty="0"/>
          </a:p>
        </p:txBody>
      </p:sp>
    </p:spTree>
    <p:extLst>
      <p:ext uri="{BB962C8B-B14F-4D97-AF65-F5344CB8AC3E}">
        <p14:creationId xmlns:p14="http://schemas.microsoft.com/office/powerpoint/2010/main" val="600523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1122</Words>
  <Application>Microsoft Office PowerPoint</Application>
  <PresentationFormat>Widescreen</PresentationFormat>
  <Paragraphs>79</Paragraphs>
  <Slides>14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Digital Services Act</vt:lpstr>
      <vt:lpstr>Cultural Broadcasting Archive https://cba.media</vt:lpstr>
      <vt:lpstr>E-CommerceG</vt:lpstr>
      <vt:lpstr>PowerPoint Presentation</vt:lpstr>
      <vt:lpstr>Entwurf DSA</vt:lpstr>
      <vt:lpstr>Entwurf Bericht IMCO, veröffentlicht 04. Juni Schaldemose report</vt:lpstr>
      <vt:lpstr>PowerPoint Presentation</vt:lpstr>
      <vt:lpstr>Power to the Platforms</vt:lpstr>
      <vt:lpstr>Must carry für Politiker:innen</vt:lpstr>
      <vt:lpstr>AM 130: Manipulation der Suchergebnisse</vt:lpstr>
      <vt:lpstr>Entscheidungen durch Exekutivorgane</vt:lpstr>
      <vt:lpstr>Objektivität</vt:lpstr>
      <vt:lpstr>PowerPoint Presentation</vt:lpstr>
      <vt:lpstr>PowerPoint Presentation</vt:lpstr>
    </vt:vector>
  </TitlesOfParts>
  <Company>IST Austria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Services Act</dc:title>
  <dc:creator>Alexander BARATSITS</dc:creator>
  <cp:lastModifiedBy>Alexander BARATSITS</cp:lastModifiedBy>
  <cp:revision>21</cp:revision>
  <dcterms:created xsi:type="dcterms:W3CDTF">2021-06-20T14:32:27Z</dcterms:created>
  <dcterms:modified xsi:type="dcterms:W3CDTF">2021-06-24T08:27:20Z</dcterms:modified>
</cp:coreProperties>
</file>