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3" r:id="rId6"/>
    <p:sldId id="269" r:id="rId7"/>
    <p:sldId id="257" r:id="rId8"/>
    <p:sldId id="266" r:id="rId9"/>
    <p:sldId id="273" r:id="rId10"/>
    <p:sldId id="274" r:id="rId11"/>
    <p:sldId id="275" r:id="rId12"/>
    <p:sldId id="25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Mirnig" initials="AlM" lastIdx="2" clrIdx="0">
    <p:extLst>
      <p:ext uri="{19B8F6BF-5375-455C-9EA6-DF929625EA0E}">
        <p15:presenceInfo xmlns:p15="http://schemas.microsoft.com/office/powerpoint/2012/main" userId="Alexander Mirn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6357"/>
  </p:normalViewPr>
  <p:slideViewPr>
    <p:cSldViewPr snapToGrid="0" showGuides="1">
      <p:cViewPr varScale="1">
        <p:scale>
          <a:sx n="99" d="100"/>
          <a:sy n="99" d="100"/>
        </p:scale>
        <p:origin x="103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80A1-5B15-4F63-8977-CFCCF2867951}" type="datetimeFigureOut">
              <a:rPr lang="de-AT" smtClean="0"/>
              <a:t>12.02.20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49350-B951-4EB3-84B3-EB8BD5DB1F0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0607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37DA-5213-438D-AC6A-436D7163492B}" type="datetimeFigureOut">
              <a:rPr lang="de-AT" smtClean="0"/>
              <a:t>12.02.20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9FEC2-224F-4FEE-965F-2660E4957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896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AutomatFahrV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Abschnitt 2 (§7) Im Abs. : </a:t>
            </a:r>
            <a:r>
              <a:rPr lang="de-A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Fahrzeug der Klassen M1, M2 und M3 als autonomer Kleinbus, wenn es mit einem System </a:t>
            </a:r>
            <a:r>
              <a:rPr lang="de-A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ausgerüstet</a:t>
            </a:r>
            <a:r>
              <a:rPr lang="de-A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ist, das in der Lage ist, bei einer Geschwindigkeit bis zu 20 km/h alle Fahraufgaben zu </a:t>
            </a:r>
            <a:r>
              <a:rPr lang="de-A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übernehmen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AT" dirty="0"/>
          </a:p>
          <a:p>
            <a:r>
              <a:rPr lang="de-DE" dirty="0" err="1"/>
              <a:t>Autom</a:t>
            </a:r>
            <a:r>
              <a:rPr lang="de-DE" dirty="0"/>
              <a:t>. Shuttles verfügen teilweise über keine europäische Typgenehmigung.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Derzeit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können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Fahrzeuge aufgrund der Bauweise keiner der Klassen zugeordnet werden. Am ehesten entspricht das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 4-Fahrzeug der Fahrzeug- klasse M2, da es mit mehr als 8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Sitzplätzen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(11) und 4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Stehplätzen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ausgestattet ist. Allerdings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dürfte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dann nicht mehr von einer Lenkerin bzw. einem Lenker mit Lenk-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berechtigung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Klasse B gelenkt werden, sondern es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 Lenkberechtigung der Klasse D1 oder D erfordern.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 damit die StVO-konforme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Bewältigung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aller Fahrsituationen gemeint ist, dann kann diese An-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forderung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technisch derzeit von keinem autonomen Fahrzeug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erfüllt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werden. </a:t>
            </a: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FEC2-224F-4FEE-965F-2660E495764D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282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AutomatFahrV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Abschnitt 2 (§7) Im Abs. : </a:t>
            </a:r>
            <a:r>
              <a:rPr lang="de-A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Fahrzeug der Klassen M1, M2 und M3 als autonomer Kleinbus, wenn es mit einem System </a:t>
            </a:r>
            <a:r>
              <a:rPr lang="de-A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ausgerüstet</a:t>
            </a:r>
            <a:r>
              <a:rPr lang="de-A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ist, das in der Lage ist, bei einer Geschwindigkeit bis zu 20 km/h alle Fahraufgaben zu </a:t>
            </a:r>
            <a:r>
              <a:rPr lang="de-A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übernehmen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AT" dirty="0"/>
          </a:p>
          <a:p>
            <a:r>
              <a:rPr lang="de-DE" dirty="0" err="1"/>
              <a:t>Autom</a:t>
            </a:r>
            <a:r>
              <a:rPr lang="de-DE" dirty="0"/>
              <a:t>. Shuttles verfügen teilweise über keine europäische Typgenehmigung.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Derzeit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können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Fahrzeuge aufgrund der Bauweise keiner der Klassen zugeordnet werden. Am ehesten entspricht das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 4-Fahrzeug der Fahrzeug- klasse M2, da es mit mehr als 8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Sitzplätzen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(11) und 4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Stehplätzen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ausgestattet ist. Allerdings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dürfte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dann nicht mehr von einer Lenkerin bzw. einem Lenker mit Lenk-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berechtigung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Klasse B gelenkt werden, sondern es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 Lenkberechtigung der Klasse D1 oder D erfordern.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 damit die StVO-konforme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Bewältigung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aller Fahrsituationen gemeint ist, dann kann diese An-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forderung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technisch derzeit von keinem autonomen Fahrzeug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erfüllt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werden. </a:t>
            </a: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FEC2-224F-4FEE-965F-2660E495764D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656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AutomatFahrV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Abschnitt 2 (§7) Im Abs. : </a:t>
            </a:r>
            <a:r>
              <a:rPr lang="de-A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 Fahrzeug der Klassen M1, M2 und M3 als autonomer Kleinbus, wenn es mit einem System </a:t>
            </a:r>
            <a:r>
              <a:rPr lang="de-A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ausgerüstet</a:t>
            </a:r>
            <a:r>
              <a:rPr lang="de-A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ist, das in der Lage ist, bei einer Geschwindigkeit bis zu 20 km/h alle Fahraufgaben zu </a:t>
            </a:r>
            <a:r>
              <a:rPr lang="de-A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übernehmen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AT" dirty="0"/>
          </a:p>
          <a:p>
            <a:r>
              <a:rPr lang="de-DE" dirty="0" err="1"/>
              <a:t>Autom</a:t>
            </a:r>
            <a:r>
              <a:rPr lang="de-DE" dirty="0"/>
              <a:t>. Shuttles verfügen teilweise über keine europäische Typgenehmigung.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Derzeit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können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Fahrzeuge aufgrund der Bauweise keiner der Klassen zugeordnet werden. Am ehesten entspricht das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 4-Fahrzeug der Fahrzeug- klasse M2, da es mit mehr als 8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Sitzplätzen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(11) und 4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Stehplätzen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ausgestattet ist. Allerdings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dürfte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dann nicht mehr von einer Lenkerin bzw. einem Lenker mit Lenk-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berechtigung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Klasse B gelenkt werden, sondern es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 Lenkberechtigung der Klasse D1 oder D erfordern.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Wenn damit die StVO-konforme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Bewältigung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aller Fahrsituationen gemeint ist, dann kann diese An-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forderung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technisch derzeit von keinem autonomen Fahrzeug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erfüllt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werden. </a:t>
            </a:r>
            <a:endParaRPr lang="de-A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FEC2-224F-4FEE-965F-2660E495764D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470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3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" y="18398"/>
            <a:ext cx="9784081" cy="685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6" y="145602"/>
            <a:ext cx="1792835" cy="943338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2260131" y="244099"/>
            <a:ext cx="617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Österreichisches Leitprojekt für </a:t>
            </a:r>
            <a:r>
              <a:rPr lang="de-AT" sz="2400" b="1" baseline="0" dirty="0"/>
              <a:t>automatisiertes</a:t>
            </a:r>
            <a:br>
              <a:rPr lang="de-AT" sz="2400" b="1" baseline="0" dirty="0"/>
            </a:br>
            <a:r>
              <a:rPr lang="de-AT" sz="2400" b="1" baseline="0" dirty="0"/>
              <a:t>Fahren</a:t>
            </a:r>
            <a:r>
              <a:rPr lang="de-AT" sz="2400" baseline="0" dirty="0"/>
              <a:t> im öffentlichen Personennahverkehr</a:t>
            </a:r>
            <a:r>
              <a:rPr lang="en-US" sz="2400" dirty="0"/>
              <a:t>.</a:t>
            </a:r>
            <a:endParaRPr lang="de-AT" sz="2400" dirty="0"/>
          </a:p>
        </p:txBody>
      </p:sp>
      <p:sp>
        <p:nvSpPr>
          <p:cNvPr id="49" name="Textfeld 48"/>
          <p:cNvSpPr txBox="1"/>
          <p:nvPr userDrawn="1"/>
        </p:nvSpPr>
        <p:spPr>
          <a:xfrm>
            <a:off x="9590091" y="6621468"/>
            <a:ext cx="22349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bg1"/>
                </a:solidFill>
              </a:rPr>
              <a:t>© </a:t>
            </a:r>
            <a:r>
              <a:rPr lang="de-AT" sz="1000" dirty="0" err="1">
                <a:solidFill>
                  <a:schemeClr val="bg1"/>
                </a:solidFill>
              </a:rPr>
              <a:t>wildbild</a:t>
            </a:r>
            <a:r>
              <a:rPr lang="de-AT" sz="1000" dirty="0">
                <a:solidFill>
                  <a:schemeClr val="bg1"/>
                </a:solidFill>
              </a:rPr>
              <a:t>/Salzburg Research/</a:t>
            </a:r>
            <a:r>
              <a:rPr lang="de-AT" sz="1000" dirty="0" err="1">
                <a:solidFill>
                  <a:schemeClr val="bg1"/>
                </a:solidFill>
              </a:rPr>
              <a:t>EasyMile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720897" y="2145859"/>
            <a:ext cx="6198096" cy="69313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6418" y="4302196"/>
            <a:ext cx="6129308" cy="79933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6"/>
              </a:buClr>
              <a:buFont typeface="Wingdings" charset="2"/>
              <a:buNone/>
              <a:defRPr lang="de-AT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Name</a:t>
            </a:r>
          </a:p>
          <a:p>
            <a:r>
              <a:rPr lang="de-DE" dirty="0"/>
              <a:t>Organisation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193" y="0"/>
            <a:ext cx="2609209" cy="6923262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1698674" y="5355707"/>
            <a:ext cx="7318975" cy="1452719"/>
            <a:chOff x="1698674" y="5355707"/>
            <a:chExt cx="7318975" cy="1452719"/>
          </a:xfrm>
        </p:grpSpPr>
        <p:pic>
          <p:nvPicPr>
            <p:cNvPr id="44" name="Grafik 4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179" y="5637885"/>
              <a:ext cx="1296339" cy="400212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40" y="6437265"/>
              <a:ext cx="1124963" cy="328002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6708" y="5719579"/>
              <a:ext cx="1067352" cy="252283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7761" y="6065138"/>
              <a:ext cx="1096299" cy="267269"/>
            </a:xfrm>
            <a:prstGeom prst="rect">
              <a:avLst/>
            </a:prstGeom>
          </p:spPr>
        </p:pic>
        <p:pic>
          <p:nvPicPr>
            <p:cNvPr id="51" name="Picture 297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404" y="5922126"/>
              <a:ext cx="404090" cy="4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Grafik 51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414" y="5629722"/>
              <a:ext cx="338865" cy="431995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621" y="6148632"/>
              <a:ext cx="876647" cy="213864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1969" y="6397575"/>
              <a:ext cx="591624" cy="373007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694" y="5669384"/>
              <a:ext cx="681988" cy="354634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578" y="6446771"/>
              <a:ext cx="1028397" cy="251991"/>
            </a:xfrm>
            <a:prstGeom prst="rect">
              <a:avLst/>
            </a:prstGeom>
          </p:spPr>
        </p:pic>
        <p:sp>
          <p:nvSpPr>
            <p:cNvPr id="57" name="Textfeld 56"/>
            <p:cNvSpPr txBox="1"/>
            <p:nvPr userDrawn="1"/>
          </p:nvSpPr>
          <p:spPr>
            <a:xfrm>
              <a:off x="3515755" y="5355707"/>
              <a:ext cx="5934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Partner</a:t>
              </a:r>
            </a:p>
          </p:txBody>
        </p:sp>
        <p:pic>
          <p:nvPicPr>
            <p:cNvPr id="58" name="Picture 276"/>
            <p:cNvPicPr>
              <a:picLocks noChangeAspect="1" noChangeArrowheads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842" y="5670288"/>
              <a:ext cx="1045076" cy="42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Gerader Verbinder 58"/>
            <p:cNvCxnSpPr/>
            <p:nvPr userDrawn="1"/>
          </p:nvCxnSpPr>
          <p:spPr>
            <a:xfrm>
              <a:off x="3616268" y="5585042"/>
              <a:ext cx="110779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 userDrawn="1"/>
          </p:nvSpPr>
          <p:spPr>
            <a:xfrm>
              <a:off x="1698674" y="5383969"/>
              <a:ext cx="8402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Koordinator</a:t>
              </a:r>
            </a:p>
          </p:txBody>
        </p:sp>
        <p:cxnSp>
          <p:nvCxnSpPr>
            <p:cNvPr id="61" name="Gerader Verbinder 60"/>
            <p:cNvCxnSpPr/>
            <p:nvPr userDrawn="1"/>
          </p:nvCxnSpPr>
          <p:spPr>
            <a:xfrm flipV="1">
              <a:off x="1797194" y="5601658"/>
              <a:ext cx="1180498" cy="314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23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605" y="6399547"/>
              <a:ext cx="974958" cy="35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Grafik 6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3168" y="6391457"/>
              <a:ext cx="338023" cy="416969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371" y="6074934"/>
              <a:ext cx="683554" cy="236787"/>
            </a:xfrm>
            <a:prstGeom prst="rect">
              <a:avLst/>
            </a:prstGeom>
          </p:spPr>
        </p:pic>
        <p:sp>
          <p:nvSpPr>
            <p:cNvPr id="65" name="Textfeld 64"/>
            <p:cNvSpPr txBox="1"/>
            <p:nvPr userDrawn="1"/>
          </p:nvSpPr>
          <p:spPr>
            <a:xfrm>
              <a:off x="1700099" y="6091112"/>
              <a:ext cx="12186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Assoziierte Partner</a:t>
              </a:r>
            </a:p>
          </p:txBody>
        </p:sp>
        <p:cxnSp>
          <p:nvCxnSpPr>
            <p:cNvPr id="66" name="Gerader Verbinder 65"/>
            <p:cNvCxnSpPr/>
            <p:nvPr userDrawn="1"/>
          </p:nvCxnSpPr>
          <p:spPr>
            <a:xfrm>
              <a:off x="1805901" y="6292592"/>
              <a:ext cx="1198880" cy="320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 userDrawn="1"/>
          </p:nvSpPr>
          <p:spPr>
            <a:xfrm>
              <a:off x="7658955" y="6154043"/>
              <a:ext cx="8643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Fördergeber</a:t>
              </a:r>
            </a:p>
          </p:txBody>
        </p:sp>
        <p:cxnSp>
          <p:nvCxnSpPr>
            <p:cNvPr id="68" name="Gerader Verbinder 67"/>
            <p:cNvCxnSpPr/>
            <p:nvPr userDrawn="1"/>
          </p:nvCxnSpPr>
          <p:spPr>
            <a:xfrm>
              <a:off x="7741433" y="6400168"/>
              <a:ext cx="12539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Grafik 68"/>
            <p:cNvPicPr>
              <a:picLocks noChangeAspect="1"/>
            </p:cNvPicPr>
            <p:nvPr userDrawn="1"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3310" y="6463864"/>
              <a:ext cx="474339" cy="328191"/>
            </a:xfrm>
            <a:prstGeom prst="rect">
              <a:avLst/>
            </a:prstGeom>
          </p:spPr>
        </p:pic>
        <p:pic>
          <p:nvPicPr>
            <p:cNvPr id="70" name="Grafik 69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040" y="6532253"/>
              <a:ext cx="626374" cy="203148"/>
            </a:xfrm>
            <a:prstGeom prst="rect">
              <a:avLst/>
            </a:prstGeom>
          </p:spPr>
        </p:pic>
        <p:pic>
          <p:nvPicPr>
            <p:cNvPr id="71" name="Grafik 70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779" y="6465875"/>
              <a:ext cx="875404" cy="328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90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57"/>
            <a:ext cx="12192000" cy="678748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193" y="158751"/>
            <a:ext cx="1402080" cy="737734"/>
          </a:xfrm>
          <a:prstGeom prst="rect">
            <a:avLst/>
          </a:prstGeom>
        </p:spPr>
      </p:pic>
      <p:sp>
        <p:nvSpPr>
          <p:cNvPr id="41" name="Datumsplatzhalter 3"/>
          <p:cNvSpPr>
            <a:spLocks noGrp="1"/>
          </p:cNvSpPr>
          <p:nvPr>
            <p:ph type="dt" sz="half" idx="2"/>
          </p:nvPr>
        </p:nvSpPr>
        <p:spPr>
          <a:xfrm>
            <a:off x="916837" y="6311900"/>
            <a:ext cx="119897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DF7AE9-D0EC-422F-A8DF-85E69A757363}" type="datetime1">
              <a:rPr lang="de-AT" smtClean="0"/>
              <a:t>12.02.20</a:t>
            </a:fld>
            <a:endParaRPr lang="de-AT" dirty="0"/>
          </a:p>
        </p:txBody>
      </p:sp>
      <p:sp>
        <p:nvSpPr>
          <p:cNvPr id="4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39426" y="6311900"/>
            <a:ext cx="7529176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0"/>
          </p:nvPr>
        </p:nvSpPr>
        <p:spPr>
          <a:xfrm>
            <a:off x="984069" y="1393825"/>
            <a:ext cx="10258697" cy="4492625"/>
          </a:xfrm>
          <a:prstGeom prst="rect">
            <a:avLst/>
          </a:prstGeom>
        </p:spPr>
        <p:txBody>
          <a:bodyPr/>
          <a:lstStyle>
            <a:lvl1pPr>
              <a:buClr>
                <a:srgbClr val="F7960E"/>
              </a:buClr>
              <a:defRPr sz="2800"/>
            </a:lvl1pPr>
            <a:lvl2pPr>
              <a:buClr>
                <a:srgbClr val="F7960E"/>
              </a:buClr>
              <a:defRPr sz="2400"/>
            </a:lvl2pPr>
            <a:lvl3pPr>
              <a:buClr>
                <a:srgbClr val="F7960E"/>
              </a:buClr>
              <a:defRPr sz="2000"/>
            </a:lvl3pPr>
            <a:lvl4pPr>
              <a:buClr>
                <a:srgbClr val="F7960E"/>
              </a:buClr>
              <a:defRPr sz="1800"/>
            </a:lvl4pPr>
            <a:lvl5pPr>
              <a:buClr>
                <a:srgbClr val="F7960E"/>
              </a:buClr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4" name="Titel 53"/>
          <p:cNvSpPr>
            <a:spLocks noGrp="1"/>
          </p:cNvSpPr>
          <p:nvPr>
            <p:ph type="title"/>
          </p:nvPr>
        </p:nvSpPr>
        <p:spPr>
          <a:xfrm>
            <a:off x="838200" y="265606"/>
            <a:ext cx="8776063" cy="63088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7960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5453" y="6425775"/>
            <a:ext cx="54415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2468B37-C5D9-4369-BA22-CBE30DAB1BD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86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57"/>
            <a:ext cx="12192000" cy="678748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6836" y="1330356"/>
            <a:ext cx="5102963" cy="4646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A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5669" y="1330356"/>
            <a:ext cx="5111931" cy="4646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F7960E"/>
              </a:buClr>
              <a:buFont typeface="Arial" panose="020B0604020202020204" pitchFamily="34" charset="0"/>
              <a:buChar char="•"/>
              <a:defRPr lang="de-A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193" y="158751"/>
            <a:ext cx="1402080" cy="737734"/>
          </a:xfrm>
          <a:prstGeom prst="rect">
            <a:avLst/>
          </a:prstGeom>
        </p:spPr>
      </p:pic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916837" y="6311900"/>
            <a:ext cx="119897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1DB83DF-6C84-4EDD-9233-1D5F694F122C}" type="datetime1">
              <a:rPr lang="de-AT" smtClean="0"/>
              <a:t>12.02.20</a:t>
            </a:fld>
            <a:endParaRPr lang="de-AT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39426" y="6311900"/>
            <a:ext cx="7529176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5453" y="6425775"/>
            <a:ext cx="54415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2468B37-C5D9-4369-BA22-CBE30DAB1BD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838200" y="286747"/>
            <a:ext cx="10515600" cy="6306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3600" kern="1200" dirty="0">
                <a:solidFill>
                  <a:srgbClr val="F796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129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57"/>
            <a:ext cx="12192000" cy="678748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6837" y="1269207"/>
            <a:ext cx="507027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6837" y="2259807"/>
            <a:ext cx="5080738" cy="3740400"/>
          </a:xfrm>
          <a:prstGeom prst="rect">
            <a:avLst/>
          </a:prstGeom>
        </p:spPr>
        <p:txBody>
          <a:bodyPr/>
          <a:lstStyle>
            <a:lvl1pPr>
              <a:buClr>
                <a:srgbClr val="F7960E"/>
              </a:buClr>
              <a:defRPr/>
            </a:lvl1pPr>
            <a:lvl2pPr>
              <a:buClr>
                <a:srgbClr val="F7960E"/>
              </a:buClr>
              <a:defRPr/>
            </a:lvl2pPr>
            <a:lvl3pPr>
              <a:buClr>
                <a:srgbClr val="F7960E"/>
              </a:buClr>
              <a:defRPr/>
            </a:lvl3pPr>
            <a:lvl4pPr>
              <a:buClr>
                <a:srgbClr val="F7960E"/>
              </a:buClr>
              <a:defRPr/>
            </a:lvl4pPr>
            <a:lvl5pPr>
              <a:buClr>
                <a:srgbClr val="F7960E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65670" y="1272499"/>
            <a:ext cx="509451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65670" y="2259807"/>
            <a:ext cx="5094514" cy="3740400"/>
          </a:xfrm>
          <a:prstGeom prst="rect">
            <a:avLst/>
          </a:prstGeom>
        </p:spPr>
        <p:txBody>
          <a:bodyPr/>
          <a:lstStyle>
            <a:lvl1pPr>
              <a:buClr>
                <a:srgbClr val="F7960E"/>
              </a:buClr>
              <a:defRPr/>
            </a:lvl1pPr>
            <a:lvl2pPr>
              <a:buClr>
                <a:srgbClr val="F7960E"/>
              </a:buClr>
              <a:defRPr/>
            </a:lvl2pPr>
            <a:lvl3pPr>
              <a:buClr>
                <a:srgbClr val="F7960E"/>
              </a:buClr>
              <a:defRPr/>
            </a:lvl3pPr>
            <a:lvl4pPr>
              <a:buClr>
                <a:srgbClr val="F7960E"/>
              </a:buClr>
              <a:defRPr/>
            </a:lvl4pPr>
            <a:lvl5pPr>
              <a:buClr>
                <a:srgbClr val="F7960E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193" y="158751"/>
            <a:ext cx="1402080" cy="737734"/>
          </a:xfrm>
          <a:prstGeom prst="rect">
            <a:avLst/>
          </a:prstGeom>
        </p:spPr>
      </p:pic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>
          <a:xfrm>
            <a:off x="916837" y="6311900"/>
            <a:ext cx="119897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5981E6D-2B8D-4E63-A44D-63589C2030D2}" type="datetime1">
              <a:rPr lang="de-AT" smtClean="0"/>
              <a:t>12.02.20</a:t>
            </a:fld>
            <a:endParaRPr lang="de-AT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426" y="6311900"/>
            <a:ext cx="7529176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65453" y="6425775"/>
            <a:ext cx="54415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2468B37-C5D9-4369-BA22-CBE30DAB1BD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>
          <a:xfrm>
            <a:off x="829322" y="294288"/>
            <a:ext cx="10515600" cy="636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3600" kern="1200" dirty="0">
                <a:solidFill>
                  <a:srgbClr val="F796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680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57"/>
            <a:ext cx="12192000" cy="678748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193" y="158751"/>
            <a:ext cx="1402080" cy="737734"/>
          </a:xfrm>
          <a:prstGeom prst="rect">
            <a:avLst/>
          </a:prstGeom>
        </p:spPr>
      </p:pic>
      <p:sp>
        <p:nvSpPr>
          <p:cNvPr id="29" name="Datumsplatzhalter 3"/>
          <p:cNvSpPr>
            <a:spLocks noGrp="1"/>
          </p:cNvSpPr>
          <p:nvPr>
            <p:ph type="dt" sz="half" idx="2"/>
          </p:nvPr>
        </p:nvSpPr>
        <p:spPr>
          <a:xfrm>
            <a:off x="916837" y="6311900"/>
            <a:ext cx="1198978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CF67E45-B967-44C2-9BC5-DF255DE7221A}" type="datetime1">
              <a:rPr lang="de-AT" smtClean="0"/>
              <a:t>12.02.20</a:t>
            </a:fld>
            <a:endParaRPr lang="de-AT" dirty="0"/>
          </a:p>
        </p:txBody>
      </p:sp>
      <p:sp>
        <p:nvSpPr>
          <p:cNvPr id="3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39426" y="6311900"/>
            <a:ext cx="7529176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5453" y="6425775"/>
            <a:ext cx="54415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2468B37-C5D9-4369-BA22-CBE30DAB1BD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2" name="Titel 31"/>
          <p:cNvSpPr>
            <a:spLocks noGrp="1"/>
          </p:cNvSpPr>
          <p:nvPr>
            <p:ph type="title"/>
          </p:nvPr>
        </p:nvSpPr>
        <p:spPr>
          <a:xfrm>
            <a:off x="838200" y="286744"/>
            <a:ext cx="10515600" cy="6306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3600" kern="1200" dirty="0">
                <a:solidFill>
                  <a:srgbClr val="F796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96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" y="18398"/>
            <a:ext cx="9784081" cy="685800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193" y="0"/>
            <a:ext cx="2609209" cy="6923262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6" y="145602"/>
            <a:ext cx="1792835" cy="943338"/>
          </a:xfrm>
          <a:prstGeom prst="rect">
            <a:avLst/>
          </a:prstGeom>
        </p:spPr>
      </p:pic>
      <p:sp>
        <p:nvSpPr>
          <p:cNvPr id="67" name="Textfeld 66"/>
          <p:cNvSpPr txBox="1"/>
          <p:nvPr userDrawn="1"/>
        </p:nvSpPr>
        <p:spPr>
          <a:xfrm>
            <a:off x="2260131" y="244099"/>
            <a:ext cx="6178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Österreichisches Leitprojekt für </a:t>
            </a:r>
            <a:r>
              <a:rPr lang="de-AT" sz="2400" b="1" baseline="0" dirty="0"/>
              <a:t>automatisiertes</a:t>
            </a:r>
            <a:br>
              <a:rPr lang="de-AT" sz="2400" b="1" baseline="0" dirty="0"/>
            </a:br>
            <a:r>
              <a:rPr lang="de-AT" sz="2400" b="1" baseline="0" dirty="0"/>
              <a:t>Fahren</a:t>
            </a:r>
            <a:r>
              <a:rPr lang="de-AT" sz="2400" baseline="0" dirty="0"/>
              <a:t> im öffentlichen Personennahverkehr</a:t>
            </a:r>
            <a:r>
              <a:rPr lang="en-US" sz="2400" dirty="0"/>
              <a:t>.</a:t>
            </a:r>
            <a:endParaRPr lang="de-AT" sz="2400" dirty="0"/>
          </a:p>
        </p:txBody>
      </p:sp>
      <p:sp>
        <p:nvSpPr>
          <p:cNvPr id="71" name="Textplatzhalter 7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90265" y="2786741"/>
            <a:ext cx="6245225" cy="1709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72" name="Textfeld 71"/>
          <p:cNvSpPr txBox="1"/>
          <p:nvPr userDrawn="1"/>
        </p:nvSpPr>
        <p:spPr>
          <a:xfrm>
            <a:off x="2517919" y="2256344"/>
            <a:ext cx="1588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Kontaktdaten</a:t>
            </a:r>
          </a:p>
        </p:txBody>
      </p:sp>
      <p:sp>
        <p:nvSpPr>
          <p:cNvPr id="73" name="Rechteck 72"/>
          <p:cNvSpPr/>
          <p:nvPr userDrawn="1"/>
        </p:nvSpPr>
        <p:spPr>
          <a:xfrm>
            <a:off x="2517919" y="4921485"/>
            <a:ext cx="730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800" dirty="0"/>
              <a:t>https://www.digibus.at | Twitter: @</a:t>
            </a:r>
            <a:r>
              <a:rPr lang="de-AT" sz="1800" dirty="0" err="1"/>
              <a:t>digibus_at</a:t>
            </a:r>
            <a:r>
              <a:rPr lang="de-AT" sz="1800" dirty="0"/>
              <a:t> | Facebook: digibus.at</a:t>
            </a:r>
          </a:p>
        </p:txBody>
      </p:sp>
      <p:grpSp>
        <p:nvGrpSpPr>
          <p:cNvPr id="60" name="Gruppieren 59"/>
          <p:cNvGrpSpPr/>
          <p:nvPr userDrawn="1"/>
        </p:nvGrpSpPr>
        <p:grpSpPr>
          <a:xfrm>
            <a:off x="1698674" y="5355707"/>
            <a:ext cx="7318975" cy="1452719"/>
            <a:chOff x="1698674" y="5355707"/>
            <a:chExt cx="7318975" cy="1452719"/>
          </a:xfrm>
        </p:grpSpPr>
        <p:pic>
          <p:nvPicPr>
            <p:cNvPr id="61" name="Grafik 6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2179" y="5637885"/>
              <a:ext cx="1296339" cy="400212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640" y="6437265"/>
              <a:ext cx="1124963" cy="328002"/>
            </a:xfrm>
            <a:prstGeom prst="rect">
              <a:avLst/>
            </a:prstGeom>
          </p:spPr>
        </p:pic>
        <p:pic>
          <p:nvPicPr>
            <p:cNvPr id="69" name="Grafik 6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6708" y="5719579"/>
              <a:ext cx="1067352" cy="252283"/>
            </a:xfrm>
            <a:prstGeom prst="rect">
              <a:avLst/>
            </a:prstGeom>
          </p:spPr>
        </p:pic>
        <p:pic>
          <p:nvPicPr>
            <p:cNvPr id="70" name="Grafik 6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7761" y="6065138"/>
              <a:ext cx="1096299" cy="267269"/>
            </a:xfrm>
            <a:prstGeom prst="rect">
              <a:avLst/>
            </a:prstGeom>
          </p:spPr>
        </p:pic>
        <p:pic>
          <p:nvPicPr>
            <p:cNvPr id="74" name="Picture 297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404" y="5922126"/>
              <a:ext cx="404090" cy="4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Grafik 7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414" y="5629722"/>
              <a:ext cx="338865" cy="431995"/>
            </a:xfrm>
            <a:prstGeom prst="rect">
              <a:avLst/>
            </a:prstGeom>
          </p:spPr>
        </p:pic>
        <p:pic>
          <p:nvPicPr>
            <p:cNvPr id="76" name="Grafik 7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621" y="6148632"/>
              <a:ext cx="876647" cy="213864"/>
            </a:xfrm>
            <a:prstGeom prst="rect">
              <a:avLst/>
            </a:prstGeom>
          </p:spPr>
        </p:pic>
        <p:pic>
          <p:nvPicPr>
            <p:cNvPr id="77" name="Grafik 7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1969" y="6397575"/>
              <a:ext cx="591624" cy="373007"/>
            </a:xfrm>
            <a:prstGeom prst="rect">
              <a:avLst/>
            </a:prstGeom>
          </p:spPr>
        </p:pic>
        <p:pic>
          <p:nvPicPr>
            <p:cNvPr id="78" name="Grafik 7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694" y="5669384"/>
              <a:ext cx="681988" cy="354634"/>
            </a:xfrm>
            <a:prstGeom prst="rect">
              <a:avLst/>
            </a:prstGeom>
          </p:spPr>
        </p:pic>
        <p:pic>
          <p:nvPicPr>
            <p:cNvPr id="79" name="Grafik 78"/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578" y="6446771"/>
              <a:ext cx="1028397" cy="251991"/>
            </a:xfrm>
            <a:prstGeom prst="rect">
              <a:avLst/>
            </a:prstGeom>
          </p:spPr>
        </p:pic>
        <p:sp>
          <p:nvSpPr>
            <p:cNvPr id="80" name="Textfeld 79"/>
            <p:cNvSpPr txBox="1"/>
            <p:nvPr userDrawn="1"/>
          </p:nvSpPr>
          <p:spPr>
            <a:xfrm>
              <a:off x="3515755" y="5355707"/>
              <a:ext cx="5934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Partner</a:t>
              </a:r>
            </a:p>
          </p:txBody>
        </p:sp>
        <p:pic>
          <p:nvPicPr>
            <p:cNvPr id="81" name="Picture 276"/>
            <p:cNvPicPr>
              <a:picLocks noChangeAspect="1" noChangeArrowheads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842" y="5670288"/>
              <a:ext cx="1045076" cy="42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" name="Gerader Verbinder 81"/>
            <p:cNvCxnSpPr/>
            <p:nvPr userDrawn="1"/>
          </p:nvCxnSpPr>
          <p:spPr>
            <a:xfrm>
              <a:off x="3616268" y="5585042"/>
              <a:ext cx="110779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/>
            <p:cNvSpPr txBox="1"/>
            <p:nvPr userDrawn="1"/>
          </p:nvSpPr>
          <p:spPr>
            <a:xfrm>
              <a:off x="1698674" y="5383969"/>
              <a:ext cx="8402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Koordinator</a:t>
              </a:r>
            </a:p>
          </p:txBody>
        </p:sp>
        <p:cxnSp>
          <p:nvCxnSpPr>
            <p:cNvPr id="84" name="Gerader Verbinder 83"/>
            <p:cNvCxnSpPr/>
            <p:nvPr userDrawn="1"/>
          </p:nvCxnSpPr>
          <p:spPr>
            <a:xfrm flipV="1">
              <a:off x="1797194" y="5601658"/>
              <a:ext cx="1180498" cy="314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23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605" y="6399547"/>
              <a:ext cx="974958" cy="35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Grafik 85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3168" y="6391457"/>
              <a:ext cx="338023" cy="416969"/>
            </a:xfrm>
            <a:prstGeom prst="rect">
              <a:avLst/>
            </a:prstGeom>
          </p:spPr>
        </p:pic>
        <p:pic>
          <p:nvPicPr>
            <p:cNvPr id="87" name="Grafik 86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371" y="6074934"/>
              <a:ext cx="683554" cy="236787"/>
            </a:xfrm>
            <a:prstGeom prst="rect">
              <a:avLst/>
            </a:prstGeom>
          </p:spPr>
        </p:pic>
        <p:sp>
          <p:nvSpPr>
            <p:cNvPr id="88" name="Textfeld 87"/>
            <p:cNvSpPr txBox="1"/>
            <p:nvPr userDrawn="1"/>
          </p:nvSpPr>
          <p:spPr>
            <a:xfrm>
              <a:off x="1700099" y="6091112"/>
              <a:ext cx="12186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Assoziierte Partner</a:t>
              </a:r>
            </a:p>
          </p:txBody>
        </p:sp>
        <p:cxnSp>
          <p:nvCxnSpPr>
            <p:cNvPr id="89" name="Gerader Verbinder 88"/>
            <p:cNvCxnSpPr/>
            <p:nvPr userDrawn="1"/>
          </p:nvCxnSpPr>
          <p:spPr>
            <a:xfrm>
              <a:off x="1805901" y="6292592"/>
              <a:ext cx="1198880" cy="320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/>
            <p:cNvSpPr txBox="1"/>
            <p:nvPr userDrawn="1"/>
          </p:nvSpPr>
          <p:spPr>
            <a:xfrm>
              <a:off x="7658955" y="6154043"/>
              <a:ext cx="8643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50" u="none" dirty="0"/>
                <a:t>Fördergeber</a:t>
              </a:r>
            </a:p>
          </p:txBody>
        </p:sp>
        <p:cxnSp>
          <p:nvCxnSpPr>
            <p:cNvPr id="91" name="Gerader Verbinder 90"/>
            <p:cNvCxnSpPr/>
            <p:nvPr userDrawn="1"/>
          </p:nvCxnSpPr>
          <p:spPr>
            <a:xfrm>
              <a:off x="7741433" y="6400168"/>
              <a:ext cx="12539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Grafik 91"/>
            <p:cNvPicPr>
              <a:picLocks noChangeAspect="1"/>
            </p:cNvPicPr>
            <p:nvPr userDrawn="1"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3310" y="6463864"/>
              <a:ext cx="474339" cy="328191"/>
            </a:xfrm>
            <a:prstGeom prst="rect">
              <a:avLst/>
            </a:prstGeom>
          </p:spPr>
        </p:pic>
        <p:pic>
          <p:nvPicPr>
            <p:cNvPr id="93" name="Grafik 92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040" y="6532253"/>
              <a:ext cx="626374" cy="203148"/>
            </a:xfrm>
            <a:prstGeom prst="rect">
              <a:avLst/>
            </a:prstGeom>
          </p:spPr>
        </p:pic>
        <p:pic>
          <p:nvPicPr>
            <p:cNvPr id="94" name="Grafik 93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779" y="6465875"/>
              <a:ext cx="875404" cy="328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5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er.mirnig@sbg.ac.a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18" Type="http://schemas.openxmlformats.org/officeDocument/2006/relationships/image" Target="../media/image10.png"/><Relationship Id="rId3" Type="http://schemas.openxmlformats.org/officeDocument/2006/relationships/image" Target="../media/image30.jpeg"/><Relationship Id="rId21" Type="http://schemas.openxmlformats.org/officeDocument/2006/relationships/image" Target="../media/image13.png"/><Relationship Id="rId7" Type="http://schemas.openxmlformats.org/officeDocument/2006/relationships/image" Target="../media/image33.png"/><Relationship Id="rId12" Type="http://schemas.openxmlformats.org/officeDocument/2006/relationships/image" Target="../media/image4.gif"/><Relationship Id="rId17" Type="http://schemas.openxmlformats.org/officeDocument/2006/relationships/image" Target="../media/image9.jpeg"/><Relationship Id="rId25" Type="http://schemas.openxmlformats.org/officeDocument/2006/relationships/image" Target="../media/image43.png"/><Relationship Id="rId2" Type="http://schemas.openxmlformats.org/officeDocument/2006/relationships/image" Target="../media/image29.jpeg"/><Relationship Id="rId16" Type="http://schemas.openxmlformats.org/officeDocument/2006/relationships/image" Target="../media/image3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7.png"/><Relationship Id="rId24" Type="http://schemas.openxmlformats.org/officeDocument/2006/relationships/image" Target="../media/image19.png"/><Relationship Id="rId5" Type="http://schemas.openxmlformats.org/officeDocument/2006/relationships/image" Target="../media/image32.png"/><Relationship Id="rId15" Type="http://schemas.openxmlformats.org/officeDocument/2006/relationships/image" Target="../media/image7.jpeg"/><Relationship Id="rId23" Type="http://schemas.openxmlformats.org/officeDocument/2006/relationships/image" Target="../media/image42.jpeg"/><Relationship Id="rId10" Type="http://schemas.openxmlformats.org/officeDocument/2006/relationships/image" Target="../media/image36.png"/><Relationship Id="rId19" Type="http://schemas.openxmlformats.org/officeDocument/2006/relationships/image" Target="../media/image40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6.png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t4djna5Ans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0897" y="2145859"/>
            <a:ext cx="6198096" cy="1314672"/>
          </a:xfrm>
        </p:spPr>
        <p:txBody>
          <a:bodyPr/>
          <a:lstStyle/>
          <a:p>
            <a:r>
              <a:rPr lang="de-DE" b="1" dirty="0" err="1">
                <a:solidFill>
                  <a:schemeClr val="accent2"/>
                </a:solidFill>
              </a:rPr>
              <a:t>Digibus</a:t>
            </a:r>
            <a:r>
              <a:rPr lang="de-DE" b="1" dirty="0">
                <a:solidFill>
                  <a:schemeClr val="accent2"/>
                </a:solidFill>
              </a:rPr>
              <a:t>® Austria</a:t>
            </a:r>
            <a:br>
              <a:rPr lang="de-DE" dirty="0"/>
            </a:br>
            <a:r>
              <a:rPr lang="de-DE" dirty="0"/>
              <a:t>Ziele und rechtliche Herausforderungen der Last-Mile-Automatisierung ÖPNV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36417" y="3734512"/>
            <a:ext cx="6602175" cy="1367016"/>
          </a:xfrm>
        </p:spPr>
        <p:txBody>
          <a:bodyPr/>
          <a:lstStyle/>
          <a:p>
            <a:r>
              <a:rPr lang="de-AT" dirty="0"/>
              <a:t>Alexander Mirnig</a:t>
            </a:r>
            <a:r>
              <a:rPr lang="de-AT" baseline="30000" dirty="0"/>
              <a:t>1</a:t>
            </a:r>
            <a:r>
              <a:rPr lang="de-AT" dirty="0"/>
              <a:t>, Karl Rehrl</a:t>
            </a:r>
            <a:r>
              <a:rPr lang="de-AT" baseline="30000" dirty="0"/>
              <a:t>2</a:t>
            </a:r>
            <a:r>
              <a:rPr lang="de-AT" dirty="0"/>
              <a:t> &amp; Cornelia Zankl</a:t>
            </a:r>
            <a:r>
              <a:rPr lang="de-AT" baseline="30000" dirty="0"/>
              <a:t>2</a:t>
            </a:r>
            <a:endParaRPr lang="de-AT" dirty="0"/>
          </a:p>
          <a:p>
            <a:r>
              <a:rPr lang="de-AT" baseline="30000" dirty="0"/>
              <a:t>1</a:t>
            </a:r>
            <a:r>
              <a:rPr lang="de-AT" dirty="0"/>
              <a:t>Universität Salzburg, Center </a:t>
            </a:r>
            <a:r>
              <a:rPr lang="de-AT" dirty="0" err="1"/>
              <a:t>for</a:t>
            </a:r>
            <a:r>
              <a:rPr lang="de-AT" dirty="0"/>
              <a:t> Human-Computer Interaction</a:t>
            </a:r>
          </a:p>
          <a:p>
            <a:r>
              <a:rPr lang="de-AT" baseline="30000" dirty="0"/>
              <a:t>2</a:t>
            </a:r>
            <a:r>
              <a:rPr lang="de-AT" dirty="0"/>
              <a:t>Salzburg Research Forschungsgesellschaft mbH</a:t>
            </a:r>
          </a:p>
        </p:txBody>
      </p:sp>
    </p:spTree>
    <p:extLst>
      <p:ext uri="{BB962C8B-B14F-4D97-AF65-F5344CB8AC3E}">
        <p14:creationId xmlns:p14="http://schemas.microsoft.com/office/powerpoint/2010/main" val="205045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Rechtliche Herausforderungen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84069" y="1393825"/>
            <a:ext cx="7732641" cy="4492625"/>
          </a:xfrm>
        </p:spPr>
        <p:txBody>
          <a:bodyPr/>
          <a:lstStyle/>
          <a:p>
            <a:r>
              <a:rPr lang="de-DE" sz="2400" dirty="0"/>
              <a:t>Fahrzeug, Betriebsform, Infrastruktur</a:t>
            </a:r>
          </a:p>
          <a:p>
            <a:pPr lvl="1"/>
            <a:r>
              <a:rPr lang="de-DE" sz="2000" dirty="0"/>
              <a:t>Fahrzeugklasse (KFG)</a:t>
            </a:r>
          </a:p>
          <a:p>
            <a:pPr lvl="1"/>
            <a:r>
              <a:rPr lang="de-DE" sz="2000" dirty="0"/>
              <a:t>Lenkerpflicht, fahrerloses Fahren (StVO)</a:t>
            </a:r>
          </a:p>
          <a:p>
            <a:pPr lvl="1"/>
            <a:r>
              <a:rPr lang="de-DE" sz="2000" dirty="0"/>
              <a:t>Konzession, Beförderungsbedingungen (Kraftfahrliniengesetz)</a:t>
            </a:r>
          </a:p>
          <a:p>
            <a:r>
              <a:rPr lang="de-DE" sz="2400" dirty="0"/>
              <a:t>Mobility </a:t>
            </a:r>
            <a:r>
              <a:rPr lang="de-DE" sz="2400" dirty="0" err="1"/>
              <a:t>as</a:t>
            </a:r>
            <a:r>
              <a:rPr lang="de-DE" sz="2400" dirty="0"/>
              <a:t> a Service</a:t>
            </a:r>
          </a:p>
          <a:p>
            <a:pPr lvl="1"/>
            <a:r>
              <a:rPr lang="de-DE" sz="2000" dirty="0"/>
              <a:t>Rolle des Anbieters</a:t>
            </a:r>
          </a:p>
          <a:p>
            <a:pPr lvl="2"/>
            <a:r>
              <a:rPr lang="de-DE" sz="1600" dirty="0"/>
              <a:t>Haftung für Sach- und Personenschäden</a:t>
            </a:r>
          </a:p>
          <a:p>
            <a:pPr lvl="2"/>
            <a:r>
              <a:rPr lang="de-DE" sz="1600" dirty="0"/>
              <a:t>Haftung hinsichtlich Anschlusssicherheit</a:t>
            </a:r>
          </a:p>
          <a:p>
            <a:pPr lvl="2"/>
            <a:r>
              <a:rPr lang="de-DE" sz="1600" dirty="0"/>
              <a:t>Integration von und in regulierte(</a:t>
            </a:r>
            <a:r>
              <a:rPr lang="de-DE" sz="1600" dirty="0" err="1"/>
              <a:t>n</a:t>
            </a:r>
            <a:r>
              <a:rPr lang="de-DE" sz="1600" dirty="0"/>
              <a:t>) öffentlichen Mobilitätsangeboten</a:t>
            </a:r>
          </a:p>
          <a:p>
            <a:endParaRPr lang="de-DE" sz="2400" dirty="0"/>
          </a:p>
          <a:p>
            <a:pPr lvl="1"/>
            <a:endParaRPr lang="de-DE" sz="2000" dirty="0">
              <a:solidFill>
                <a:srgbClr val="F7960E"/>
              </a:solidFill>
            </a:endParaRPr>
          </a:p>
          <a:p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05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Rechtliche Herausforderungen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84069" y="1393825"/>
            <a:ext cx="7732641" cy="4492625"/>
          </a:xfrm>
        </p:spPr>
        <p:txBody>
          <a:bodyPr/>
          <a:lstStyle/>
          <a:p>
            <a:r>
              <a:rPr lang="de-DE" sz="2400" dirty="0"/>
              <a:t>Fahrzeug, Betriebsform, Infrastruktur</a:t>
            </a:r>
          </a:p>
          <a:p>
            <a:pPr lvl="1"/>
            <a:r>
              <a:rPr lang="de-DE" sz="2000" dirty="0"/>
              <a:t>Fahrzeugklasse (KFG)</a:t>
            </a:r>
          </a:p>
          <a:p>
            <a:pPr lvl="1"/>
            <a:r>
              <a:rPr lang="de-DE" sz="2000" dirty="0"/>
              <a:t>Lenkerpflicht, fahrerloses Fahren (StVO)</a:t>
            </a:r>
          </a:p>
          <a:p>
            <a:pPr lvl="1"/>
            <a:r>
              <a:rPr lang="de-DE" sz="2000" dirty="0"/>
              <a:t>Konzession, Beförderungsbedingungen (Kraftfahrliniengesetz)</a:t>
            </a:r>
          </a:p>
          <a:p>
            <a:r>
              <a:rPr lang="de-DE" sz="2400" dirty="0"/>
              <a:t>Mobility </a:t>
            </a:r>
            <a:r>
              <a:rPr lang="de-DE" sz="2400" dirty="0" err="1"/>
              <a:t>as</a:t>
            </a:r>
            <a:r>
              <a:rPr lang="de-DE" sz="2400" dirty="0"/>
              <a:t> a Service</a:t>
            </a:r>
          </a:p>
          <a:p>
            <a:pPr lvl="1"/>
            <a:r>
              <a:rPr lang="de-DE" sz="2000" dirty="0"/>
              <a:t>Rolle des Anbieters</a:t>
            </a:r>
          </a:p>
          <a:p>
            <a:pPr lvl="2"/>
            <a:r>
              <a:rPr lang="de-DE" sz="1600" dirty="0"/>
              <a:t>Haftung für Sach- und Personenschäden</a:t>
            </a:r>
          </a:p>
          <a:p>
            <a:pPr lvl="2"/>
            <a:r>
              <a:rPr lang="de-DE" sz="1600" dirty="0"/>
              <a:t>Haftung hinsichtlich Anschlusssicherheit</a:t>
            </a:r>
          </a:p>
          <a:p>
            <a:pPr lvl="2"/>
            <a:r>
              <a:rPr lang="de-DE" sz="1600" dirty="0"/>
              <a:t>Integration von und in regulierte(</a:t>
            </a:r>
            <a:r>
              <a:rPr lang="de-DE" sz="1600" dirty="0" err="1"/>
              <a:t>n</a:t>
            </a:r>
            <a:r>
              <a:rPr lang="de-DE" sz="1600" dirty="0"/>
              <a:t>) öffentlichen Mobilitätsangeboten</a:t>
            </a:r>
          </a:p>
          <a:p>
            <a:r>
              <a:rPr lang="de-DE" sz="2400" dirty="0"/>
              <a:t>Kommunikation mit Verkehrsumgebung</a:t>
            </a:r>
          </a:p>
          <a:p>
            <a:pPr lvl="1"/>
            <a:r>
              <a:rPr lang="de-DE" sz="2000" dirty="0"/>
              <a:t>Beschilderung für (teil-)autonome Verkehrsmittel</a:t>
            </a:r>
          </a:p>
          <a:p>
            <a:pPr lvl="1"/>
            <a:r>
              <a:rPr lang="de-DE" sz="2000" dirty="0"/>
              <a:t>Zeichenstandard für Kommunikation verkehrsflussrelevanter Informationen</a:t>
            </a:r>
          </a:p>
          <a:p>
            <a:pPr lvl="1"/>
            <a:r>
              <a:rPr lang="de-DE" sz="2000" dirty="0"/>
              <a:t>Statusinformation vs. Handlungsanweisung (Haftungsfrage)</a:t>
            </a:r>
          </a:p>
          <a:p>
            <a:endParaRPr lang="de-DE" sz="2400" dirty="0"/>
          </a:p>
          <a:p>
            <a:pPr lvl="1"/>
            <a:endParaRPr lang="de-DE" sz="2000" dirty="0">
              <a:solidFill>
                <a:srgbClr val="F7960E"/>
              </a:solidFill>
            </a:endParaRPr>
          </a:p>
          <a:p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51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590265" y="2786740"/>
            <a:ext cx="6245225" cy="1899559"/>
          </a:xfrm>
        </p:spPr>
        <p:txBody>
          <a:bodyPr/>
          <a:lstStyle/>
          <a:p>
            <a:r>
              <a:rPr lang="de-AT" dirty="0"/>
              <a:t>Alexander Mirnig</a:t>
            </a:r>
          </a:p>
          <a:p>
            <a:r>
              <a:rPr lang="de-AT" dirty="0"/>
              <a:t>Center </a:t>
            </a:r>
            <a:r>
              <a:rPr lang="de-AT" dirty="0" err="1"/>
              <a:t>for</a:t>
            </a:r>
            <a:r>
              <a:rPr lang="de-AT" dirty="0"/>
              <a:t> Human-Computer Interaction</a:t>
            </a:r>
          </a:p>
          <a:p>
            <a:r>
              <a:rPr lang="de-AT" dirty="0"/>
              <a:t>Jakob-</a:t>
            </a:r>
            <a:r>
              <a:rPr lang="de-AT" dirty="0" err="1"/>
              <a:t>Haringer</a:t>
            </a:r>
            <a:r>
              <a:rPr lang="de-AT" dirty="0"/>
              <a:t>-Straße 8, 5020 Salzburg</a:t>
            </a:r>
          </a:p>
          <a:p>
            <a:r>
              <a:rPr lang="de-AT" dirty="0">
                <a:hlinkClick r:id="rId2"/>
              </a:rPr>
              <a:t>alexander.mirnig@sbg.ac.at</a:t>
            </a:r>
            <a:endParaRPr lang="de-AT" dirty="0"/>
          </a:p>
          <a:p>
            <a:r>
              <a:rPr lang="de-AT" dirty="0"/>
              <a:t>+43.662.8044.4834</a:t>
            </a:r>
          </a:p>
        </p:txBody>
      </p:sp>
    </p:spTree>
    <p:extLst>
      <p:ext uri="{BB962C8B-B14F-4D97-AF65-F5344CB8AC3E}">
        <p14:creationId xmlns:p14="http://schemas.microsoft.com/office/powerpoint/2010/main" val="153044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265606"/>
            <a:ext cx="9315994" cy="630880"/>
          </a:xfrm>
        </p:spPr>
        <p:txBody>
          <a:bodyPr/>
          <a:lstStyle/>
          <a:p>
            <a:r>
              <a:rPr lang="en-US" dirty="0" err="1"/>
              <a:t>Erfahrungen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automatisierten</a:t>
            </a:r>
            <a:r>
              <a:rPr lang="en-US" dirty="0"/>
              <a:t> Shuttles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28" y="4799036"/>
            <a:ext cx="3632850" cy="3921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241" y="4747365"/>
            <a:ext cx="1618936" cy="4939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335" y="4272918"/>
            <a:ext cx="1927352" cy="1362635"/>
          </a:xfrm>
          <a:prstGeom prst="rect">
            <a:avLst/>
          </a:prstGeom>
        </p:spPr>
      </p:pic>
      <p:pic>
        <p:nvPicPr>
          <p:cNvPr id="8" name="Picture 2" descr="https://www.digibus.at/wp-content/uploads/IMG_4681.jp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8040" y="1799014"/>
            <a:ext cx="3695942" cy="270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184798" y="1347927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2018 - 2021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945" y="1789549"/>
            <a:ext cx="3665527" cy="270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8" y="1780087"/>
            <a:ext cx="3718560" cy="272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1687959" y="131842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2016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01392" y="134988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80645" y="5395311"/>
            <a:ext cx="420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Testbetriebe</a:t>
            </a:r>
            <a:r>
              <a:rPr lang="en-US" sz="2400" dirty="0"/>
              <a:t>, </a:t>
            </a:r>
            <a:r>
              <a:rPr lang="en-US" sz="2400" dirty="0" err="1"/>
              <a:t>verschiedene</a:t>
            </a:r>
            <a:r>
              <a:rPr lang="en-US" sz="2400" dirty="0"/>
              <a:t> Sites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20717" y="5400016"/>
            <a:ext cx="2869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 </a:t>
            </a:r>
            <a:r>
              <a:rPr lang="en-US" sz="2400" dirty="0" err="1"/>
              <a:t>Monate</a:t>
            </a:r>
            <a:r>
              <a:rPr lang="en-US" sz="2400" dirty="0"/>
              <a:t> </a:t>
            </a:r>
            <a:r>
              <a:rPr lang="en-US" sz="2400" dirty="0" err="1"/>
              <a:t>Testbetrieb</a:t>
            </a:r>
            <a:endParaRPr lang="en-US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807813" y="5377894"/>
            <a:ext cx="298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</a:t>
            </a:r>
            <a:r>
              <a:rPr lang="en-US" sz="2400" dirty="0" err="1"/>
              <a:t>Tage</a:t>
            </a:r>
            <a:r>
              <a:rPr lang="en-US" sz="2400" dirty="0"/>
              <a:t>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5975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3713742" y="1477940"/>
            <a:ext cx="4820657" cy="358936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376016" y="3779035"/>
            <a:ext cx="4312583" cy="228268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 descr="Ein Bild, das drinnen, Boden, Wand, Raum enthält.&#10;&#10;Mit sehr hoher Zuverlässigkeit generierte Beschreibung">
            <a:extLst>
              <a:ext uri="{FF2B5EF4-FFF2-40B4-BE49-F238E27FC236}">
                <a16:creationId xmlns:a16="http://schemas.microsoft.com/office/drawing/2014/main" id="{C07B55A3-C6ED-449C-8171-6CB180ED3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213" y="4536053"/>
            <a:ext cx="1497676" cy="1123257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7670206" y="3779036"/>
            <a:ext cx="4201918" cy="228268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7648027" y="1242102"/>
            <a:ext cx="4224097" cy="2276529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376016" y="1244888"/>
            <a:ext cx="4312584" cy="226810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265606"/>
            <a:ext cx="9177471" cy="630880"/>
          </a:xfrm>
        </p:spPr>
        <p:txBody>
          <a:bodyPr/>
          <a:lstStyle/>
          <a:p>
            <a:r>
              <a:rPr lang="de-AT" dirty="0"/>
              <a:t>Das Leitprojekt </a:t>
            </a:r>
            <a:r>
              <a:rPr lang="de-AT" dirty="0" err="1"/>
              <a:t>Digibus</a:t>
            </a:r>
            <a:r>
              <a:rPr lang="de-AT" dirty="0"/>
              <a:t>® Austria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154" y="2581863"/>
            <a:ext cx="2448956" cy="194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683708" y="1254905"/>
            <a:ext cx="364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Digitale Infrastruktur &amp; Konnektivität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2135" y="3803630"/>
            <a:ext cx="3774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Fahrszenarien &amp; Interaktion</a:t>
            </a:r>
            <a:br>
              <a:rPr lang="de-DE" dirty="0"/>
            </a:br>
            <a:r>
              <a:rPr lang="de-DE" dirty="0"/>
              <a:t>mit anderen </a:t>
            </a:r>
            <a:r>
              <a:rPr lang="de-DE" dirty="0" err="1"/>
              <a:t>VerkehrsteilnehmerInnen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977303" y="1255467"/>
            <a:ext cx="353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Automatisiertes Mobilitätssystem &amp;</a:t>
            </a:r>
            <a:br>
              <a:rPr lang="de-DE" dirty="0"/>
            </a:br>
            <a:r>
              <a:rPr lang="de-DE" dirty="0"/>
              <a:t>Fahrgastinteraktion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869746" y="3754329"/>
            <a:ext cx="385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Referenzmodell für</a:t>
            </a:r>
            <a:br>
              <a:rPr lang="de-DE" dirty="0"/>
            </a:br>
            <a:r>
              <a:rPr lang="de-DE" dirty="0" err="1"/>
              <a:t>Plannung</a:t>
            </a:r>
            <a:r>
              <a:rPr lang="de-DE" dirty="0"/>
              <a:t>, Inbetriebnahme und Betrieb</a:t>
            </a:r>
            <a:br>
              <a:rPr lang="de-DE" dirty="0"/>
            </a:br>
            <a:r>
              <a:rPr lang="de-DE" dirty="0"/>
              <a:t>von automatisierten Shuttles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99619" y="4589723"/>
            <a:ext cx="21595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Source: Salzburg Research / </a:t>
            </a:r>
            <a:r>
              <a:rPr lang="de-DE" sz="1050" dirty="0" err="1"/>
              <a:t>wildbild</a:t>
            </a:r>
            <a:endParaRPr lang="de-DE" sz="1050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BAA277FB-6C8F-46C0-AC94-44E83458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10679"/>
            <a:ext cx="3261491" cy="72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33" y="4475103"/>
            <a:ext cx="2149109" cy="121056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74" y="1767929"/>
            <a:ext cx="1402080" cy="7377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26" y="1459269"/>
            <a:ext cx="1264353" cy="16557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25" y="2333731"/>
            <a:ext cx="1903040" cy="771891"/>
          </a:xfrm>
          <a:prstGeom prst="rect">
            <a:avLst/>
          </a:prstGeom>
        </p:spPr>
      </p:pic>
      <p:pic>
        <p:nvPicPr>
          <p:cNvPr id="27" name="Grafik 9">
            <a:extLst>
              <a:ext uri="{FF2B5EF4-FFF2-40B4-BE49-F238E27FC236}">
                <a16:creationId xmlns:a16="http://schemas.microsoft.com/office/drawing/2014/main" id="{185CF66A-4E28-4768-BA3A-CE671AB2A4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662" y="2318874"/>
            <a:ext cx="499126" cy="7829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335" y="1901036"/>
            <a:ext cx="2165752" cy="117423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22" y="4645226"/>
            <a:ext cx="2886074" cy="1080852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85" y="3153928"/>
            <a:ext cx="972050" cy="30009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048" y="3162685"/>
            <a:ext cx="940719" cy="274283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6" y="5747550"/>
            <a:ext cx="1067352" cy="25228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58" y="3204456"/>
            <a:ext cx="1096299" cy="267269"/>
          </a:xfrm>
          <a:prstGeom prst="rect">
            <a:avLst/>
          </a:prstGeom>
        </p:spPr>
      </p:pic>
      <p:pic>
        <p:nvPicPr>
          <p:cNvPr id="36" name="Picture 297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135" y="3075275"/>
            <a:ext cx="296696" cy="3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679" y="3016821"/>
            <a:ext cx="338865" cy="431995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852" y="5781583"/>
            <a:ext cx="876647" cy="213864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094" y="3162685"/>
            <a:ext cx="478762" cy="30185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986" y="3131156"/>
            <a:ext cx="681988" cy="354634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900" y="5754935"/>
            <a:ext cx="1028397" cy="251991"/>
          </a:xfrm>
          <a:prstGeom prst="rect">
            <a:avLst/>
          </a:prstGeom>
        </p:spPr>
      </p:pic>
      <p:pic>
        <p:nvPicPr>
          <p:cNvPr id="42" name="Picture 276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626" y="3132704"/>
            <a:ext cx="816896" cy="3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242" y="3212890"/>
            <a:ext cx="609841" cy="211252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84" y="5779593"/>
            <a:ext cx="626374" cy="203148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718" y="5684948"/>
            <a:ext cx="681988" cy="354634"/>
          </a:xfrm>
          <a:prstGeom prst="rect">
            <a:avLst/>
          </a:prstGeom>
        </p:spPr>
      </p:pic>
      <p:pic>
        <p:nvPicPr>
          <p:cNvPr id="46" name="Picture 276"/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263" y="5754923"/>
            <a:ext cx="615895" cy="25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97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3539" y="5628798"/>
            <a:ext cx="296696" cy="3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712" y="3171118"/>
            <a:ext cx="1096299" cy="2672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76254" y="5115686"/>
            <a:ext cx="2836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3 Jahre Laufzeit (2018-2021)</a:t>
            </a:r>
          </a:p>
          <a:p>
            <a:pPr algn="ctr"/>
            <a:r>
              <a:rPr lang="de-DE" dirty="0"/>
              <a:t>13 Partner</a:t>
            </a:r>
          </a:p>
          <a:p>
            <a:pPr algn="ctr"/>
            <a:r>
              <a:rPr lang="de-DE" dirty="0"/>
              <a:t>4.2 Millionen Budget</a:t>
            </a:r>
          </a:p>
        </p:txBody>
      </p:sp>
    </p:spTree>
    <p:extLst>
      <p:ext uri="{BB962C8B-B14F-4D97-AF65-F5344CB8AC3E}">
        <p14:creationId xmlns:p14="http://schemas.microsoft.com/office/powerpoint/2010/main" val="250525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8189841" y="1772759"/>
            <a:ext cx="3660827" cy="39994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4340173" y="1795103"/>
            <a:ext cx="3660827" cy="39994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72932" y="1795103"/>
            <a:ext cx="3722784" cy="399940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Strecken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Realerprobungen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19521" y="5305818"/>
            <a:ext cx="220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Koppl</a:t>
            </a:r>
            <a:r>
              <a:rPr lang="en-US" sz="2400" dirty="0"/>
              <a:t> / Salzburg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80373" y="5305818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Wiener Neustadt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478871" y="5305817"/>
            <a:ext cx="12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Teesdorf</a:t>
            </a:r>
            <a:endParaRPr lang="en-US" sz="2400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968" y="2070911"/>
            <a:ext cx="3064636" cy="302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3" y="2086864"/>
            <a:ext cx="2820189" cy="300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5" t="6679" r="2037" b="4520"/>
          <a:stretch/>
        </p:blipFill>
        <p:spPr>
          <a:xfrm rot="225438">
            <a:off x="6437270" y="213285"/>
            <a:ext cx="3846277" cy="186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93" y="2101236"/>
            <a:ext cx="3284645" cy="29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05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Auszüge</a:t>
            </a:r>
            <a:r>
              <a:rPr lang="en-US" dirty="0"/>
              <a:t> der </a:t>
            </a:r>
            <a:r>
              <a:rPr lang="en-US" dirty="0" err="1"/>
              <a:t>Realerprobungen</a:t>
            </a:r>
            <a:endParaRPr lang="en-US" dirty="0"/>
          </a:p>
        </p:txBody>
      </p:sp>
      <p:pic>
        <p:nvPicPr>
          <p:cNvPr id="5" name="Inhaltsplatzhalt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50" y="1098451"/>
            <a:ext cx="3365046" cy="224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14" y="3460918"/>
            <a:ext cx="3329581" cy="221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403" y="1209366"/>
            <a:ext cx="3526592" cy="220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014" y="3451515"/>
            <a:ext cx="3786580" cy="213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301" y="1209366"/>
            <a:ext cx="3793293" cy="216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655" y="3527593"/>
            <a:ext cx="3699347" cy="208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feld 14"/>
          <p:cNvSpPr txBox="1"/>
          <p:nvPr/>
        </p:nvSpPr>
        <p:spPr>
          <a:xfrm>
            <a:off x="1124175" y="5608476"/>
            <a:ext cx="220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Koppl</a:t>
            </a:r>
            <a:r>
              <a:rPr lang="en-US" sz="2400" dirty="0"/>
              <a:t> / Salzburg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675693" y="5608475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Wiener Neustadt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181066" y="5607828"/>
            <a:ext cx="12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Teesdorf</a:t>
            </a:r>
            <a:endParaRPr lang="en-US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2486752" y="6208227"/>
            <a:ext cx="614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Video: </a:t>
            </a:r>
            <a:r>
              <a:rPr lang="de-DE" sz="2000" dirty="0">
                <a:hlinkClick r:id="rId8"/>
              </a:rPr>
              <a:t>https://www.youtube.com/watch?v=wt4djna5Ans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5885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Systematisches Lernen aus Realerprobungen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94" y="1156036"/>
            <a:ext cx="10162331" cy="45970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067425" y="57385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Bericht zu den Testfahrten 2017 unter: https://www.digibus.at</a:t>
            </a:r>
          </a:p>
        </p:txBody>
      </p:sp>
    </p:spTree>
    <p:extLst>
      <p:ext uri="{BB962C8B-B14F-4D97-AF65-F5344CB8AC3E}">
        <p14:creationId xmlns:p14="http://schemas.microsoft.com/office/powerpoint/2010/main" val="182088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Digibus</a:t>
            </a:r>
            <a:r>
              <a:rPr lang="de-AT" dirty="0"/>
              <a:t>® Austria Referenzmodell (Version 0.1)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473474" y="6425775"/>
            <a:ext cx="544153" cy="365125"/>
          </a:xfrm>
        </p:spPr>
        <p:txBody>
          <a:bodyPr/>
          <a:lstStyle/>
          <a:p>
            <a:fld id="{52468B37-C5D9-4369-BA22-CBE30DAB1BDB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48" y="1347682"/>
            <a:ext cx="11493156" cy="4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7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265606"/>
            <a:ext cx="9502211" cy="630880"/>
          </a:xfrm>
        </p:spPr>
        <p:txBody>
          <a:bodyPr/>
          <a:lstStyle/>
          <a:p>
            <a:r>
              <a:rPr lang="de-DE" dirty="0"/>
              <a:t>Automatisierte Shuttles: Status Quo (in Österreich)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2" y="1360993"/>
            <a:ext cx="10684753" cy="455403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rot="16200000">
            <a:off x="10107242" y="3954070"/>
            <a:ext cx="3667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ERTRAC </a:t>
            </a:r>
            <a:r>
              <a:rPr lang="de-DE" sz="1050" dirty="0" err="1"/>
              <a:t>Connected</a:t>
            </a:r>
            <a:r>
              <a:rPr lang="de-DE" sz="1050" dirty="0"/>
              <a:t> </a:t>
            </a:r>
            <a:r>
              <a:rPr lang="de-DE" sz="1050" dirty="0" err="1"/>
              <a:t>and</a:t>
            </a:r>
            <a:r>
              <a:rPr lang="de-DE" sz="1050" dirty="0"/>
              <a:t> </a:t>
            </a:r>
            <a:r>
              <a:rPr lang="de-DE" sz="1050" dirty="0" err="1"/>
              <a:t>Automated</a:t>
            </a:r>
            <a:r>
              <a:rPr lang="de-DE" sz="1050" dirty="0"/>
              <a:t> </a:t>
            </a:r>
            <a:r>
              <a:rPr lang="de-DE" sz="1050" dirty="0" err="1"/>
              <a:t>Driving</a:t>
            </a:r>
            <a:r>
              <a:rPr lang="de-DE" sz="1050" dirty="0"/>
              <a:t> Roadmap, Version 8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252" y="1217373"/>
            <a:ext cx="726897" cy="10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Rechtliche Herausforderungen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468B37-C5D9-4369-BA22-CBE30DAB1BDB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84069" y="1393825"/>
            <a:ext cx="7732641" cy="4492625"/>
          </a:xfrm>
        </p:spPr>
        <p:txBody>
          <a:bodyPr/>
          <a:lstStyle/>
          <a:p>
            <a:r>
              <a:rPr lang="de-DE" sz="2400" dirty="0"/>
              <a:t>Fahrzeug, Betriebsform, Infrastruktur</a:t>
            </a:r>
          </a:p>
          <a:p>
            <a:pPr lvl="1"/>
            <a:r>
              <a:rPr lang="de-DE" sz="2000" dirty="0"/>
              <a:t>Fahrzeugklasse (KFG)</a:t>
            </a:r>
          </a:p>
          <a:p>
            <a:pPr lvl="1"/>
            <a:r>
              <a:rPr lang="de-DE" sz="2000" dirty="0"/>
              <a:t>Lenkerpflicht, fahrerloses Fahren (StVO)</a:t>
            </a:r>
          </a:p>
          <a:p>
            <a:pPr lvl="1"/>
            <a:r>
              <a:rPr lang="de-DE" sz="2000" dirty="0"/>
              <a:t>Konzession, Beförderungsbedingungen (Kraftfahrliniengesetz)</a:t>
            </a:r>
          </a:p>
          <a:p>
            <a:endParaRPr lang="de-DE" sz="2400" dirty="0"/>
          </a:p>
          <a:p>
            <a:pPr lvl="1"/>
            <a:endParaRPr lang="de-DE" sz="2000" dirty="0">
              <a:solidFill>
                <a:srgbClr val="F7960E"/>
              </a:solidFill>
            </a:endParaRPr>
          </a:p>
          <a:p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28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ED7D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Macintosh PowerPoint</Application>
  <PresentationFormat>Breitbild</PresentationFormat>
  <Paragraphs>105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Digibus® Austria Ziele und rechtliche Herausforderungen der Last-Mile-Automatisierung ÖPNV</vt:lpstr>
      <vt:lpstr>Erfahrungen mit automatisierten Shuttles</vt:lpstr>
      <vt:lpstr>Das Leitprojekt Digibus® Austria</vt:lpstr>
      <vt:lpstr>Strecken für Realerprobungen</vt:lpstr>
      <vt:lpstr>Auszüge der Realerprobungen</vt:lpstr>
      <vt:lpstr>Systematisches Lernen aus Realerprobungen</vt:lpstr>
      <vt:lpstr>Digibus® Austria Referenzmodell (Version 0.1)</vt:lpstr>
      <vt:lpstr>Automatisierte Shuttles: Status Quo (in Österreich)</vt:lpstr>
      <vt:lpstr>Weitere Rechtliche Herausforderungen</vt:lpstr>
      <vt:lpstr>Weitere Rechtliche Herausforderungen</vt:lpstr>
      <vt:lpstr>Weitere Rechtliche Herausforderungen</vt:lpstr>
      <vt:lpstr>PowerPoint-Präsentation</vt:lpstr>
    </vt:vector>
  </TitlesOfParts>
  <Company>Forschungsgesellschaft m.b.H.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Karl Rehrl</dc:creator>
  <cp:lastModifiedBy>Alexander Mirnig</cp:lastModifiedBy>
  <cp:revision>65</cp:revision>
  <dcterms:created xsi:type="dcterms:W3CDTF">2018-04-12T17:36:38Z</dcterms:created>
  <dcterms:modified xsi:type="dcterms:W3CDTF">2020-02-12T13:46:55Z</dcterms:modified>
</cp:coreProperties>
</file>