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91" r:id="rId4"/>
    <p:sldId id="292" r:id="rId5"/>
    <p:sldId id="321" r:id="rId6"/>
    <p:sldId id="313" r:id="rId7"/>
    <p:sldId id="314" r:id="rId8"/>
    <p:sldId id="323" r:id="rId9"/>
    <p:sldId id="319" r:id="rId10"/>
    <p:sldId id="325" r:id="rId11"/>
    <p:sldId id="324" r:id="rId12"/>
    <p:sldId id="315" r:id="rId13"/>
    <p:sldId id="316" r:id="rId14"/>
    <p:sldId id="312"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1B8"/>
    <a:srgbClr val="7E0000"/>
    <a:srgbClr val="DED6D0"/>
    <a:srgbClr val="FFCCCC"/>
    <a:srgbClr val="FF5050"/>
    <a:srgbClr val="FF0000"/>
    <a:srgbClr val="FF3300"/>
    <a:srgbClr val="E830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09" d="100"/>
          <a:sy n="109" d="100"/>
        </p:scale>
        <p:origin x="-78" y="-2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68408" cy="625829"/>
          </a:xfrm>
        </p:spPr>
        <p:txBody>
          <a:bodyPr>
            <a:normAutofit/>
          </a:bodyPr>
          <a:lstStyle>
            <a:lvl1pPr>
              <a:defRPr sz="3200"/>
            </a:lvl1pPr>
          </a:lstStyle>
          <a:p>
            <a:r>
              <a:rPr lang="de-DE" dirty="0"/>
              <a:t>Titelmasterformat durch Klicken bearbeiten</a:t>
            </a:r>
          </a:p>
        </p:txBody>
      </p:sp>
      <p:sp>
        <p:nvSpPr>
          <p:cNvPr id="3" name="Inhaltsplatzhalter 2"/>
          <p:cNvSpPr>
            <a:spLocks noGrp="1"/>
          </p:cNvSpPr>
          <p:nvPr>
            <p:ph idx="1"/>
          </p:nvPr>
        </p:nvSpPr>
        <p:spPr>
          <a:xfrm>
            <a:off x="876122" y="1322690"/>
            <a:ext cx="10477677" cy="4026145"/>
          </a:xfrm>
        </p:spPr>
        <p:txBody>
          <a:bodyPr/>
          <a:lstStyle>
            <a:lvl1pPr marL="0" indent="0">
              <a:lnSpc>
                <a:spcPct val="120000"/>
              </a:lnSpc>
              <a:buNone/>
              <a:defRPr sz="2400"/>
            </a:lvl1pPr>
            <a:lvl2pPr marL="800100" indent="-342900">
              <a:lnSpc>
                <a:spcPct val="120000"/>
              </a:lnSpc>
              <a:buFont typeface="Arial" panose="020B0604020202020204" pitchFamily="34" charset="0"/>
              <a:buChar char="•"/>
              <a:defRPr sz="2400" baseline="0"/>
            </a:lvl2pPr>
            <a:lvl3pPr marL="914400" indent="0">
              <a:buNone/>
              <a:defRPr sz="2000"/>
            </a:lvl3pPr>
            <a:lvl4pPr marL="1371600" indent="0">
              <a:buNone/>
              <a:defRPr sz="2000"/>
            </a:lvl4pPr>
            <a:lvl5pPr marL="1828800" indent="0">
              <a:buNone/>
              <a:defRPr sz="2000"/>
            </a:lvl5pPr>
          </a:lstStyle>
          <a:p>
            <a:pPr lvl="0"/>
            <a:r>
              <a:rPr lang="de-DE" dirty="0"/>
              <a:t>Formatvorlagen des Textmasters bearbeiten</a:t>
            </a:r>
          </a:p>
          <a:p>
            <a:pPr lvl="1"/>
            <a:r>
              <a:rPr lang="de-DE" dirty="0"/>
              <a:t>Zweite Ebene</a:t>
            </a:r>
          </a:p>
          <a:p>
            <a:pPr lvl="2"/>
            <a:r>
              <a:rPr lang="de-DE" dirty="0"/>
              <a:t>- Dritte Ebene</a:t>
            </a:r>
          </a:p>
          <a:p>
            <a:pPr lvl="3"/>
            <a:r>
              <a:rPr lang="de-DE" dirty="0"/>
              <a:t>-- Vierte Ebene</a:t>
            </a:r>
          </a:p>
          <a:p>
            <a:pPr lvl="4"/>
            <a:r>
              <a:rPr lang="de-DE" dirty="0"/>
              <a:t>--- Fünfte Ebene</a:t>
            </a:r>
          </a:p>
        </p:txBody>
      </p:sp>
      <p:sp>
        <p:nvSpPr>
          <p:cNvPr id="4" name="Datumsplatzhalter 3"/>
          <p:cNvSpPr>
            <a:spLocks noGrp="1"/>
          </p:cNvSpPr>
          <p:nvPr>
            <p:ph type="dt" sz="half" idx="10"/>
          </p:nvPr>
        </p:nvSpPr>
        <p:spPr/>
        <p:txBody>
          <a:bodyPr/>
          <a:lstStyle/>
          <a:p>
            <a:fld id="{ED337593-5E47-4222-86BF-49CD8735ABCC}" type="datetimeFigureOut">
              <a:rPr lang="de-DE" smtClean="0"/>
              <a:pPr/>
              <a:t>24.06.2021</a:t>
            </a:fld>
            <a:endParaRPr lang="de-DE"/>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B4E1878-6F74-4D52-B832-C16B214C069C}" type="slidenum">
              <a:rPr lang="de-DE" smtClean="0"/>
              <a:pPr/>
              <a:t>‹Nr.›</a:t>
            </a:fld>
            <a:endParaRPr lang="de-DE"/>
          </a:p>
        </p:txBody>
      </p:sp>
    </p:spTree>
    <p:extLst>
      <p:ext uri="{BB962C8B-B14F-4D97-AF65-F5344CB8AC3E}">
        <p14:creationId xmlns:p14="http://schemas.microsoft.com/office/powerpoint/2010/main" val="263117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524000" y="1122363"/>
            <a:ext cx="9144000" cy="2387600"/>
          </a:xfrm>
        </p:spPr>
        <p:txBody>
          <a:bodyPr anchor="b"/>
          <a:lstStyle>
            <a:lvl1pPr algn="ctr">
              <a:defRPr sz="6000"/>
            </a:lvl1pPr>
          </a:lstStyle>
          <a:p>
            <a:r>
              <a:rPr lang="de-DE" dirty="0"/>
              <a:t>Titel </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4" name="Datumsplatzhalter 3"/>
          <p:cNvSpPr>
            <a:spLocks noGrp="1"/>
          </p:cNvSpPr>
          <p:nvPr>
            <p:ph type="dt" sz="half" idx="10"/>
          </p:nvPr>
        </p:nvSpPr>
        <p:spPr/>
        <p:txBody>
          <a:bodyPr/>
          <a:lstStyle/>
          <a:p>
            <a:fld id="{ED337593-5E47-4222-86BF-49CD8735ABCC}" type="datetimeFigureOut">
              <a:rPr lang="de-DE" smtClean="0"/>
              <a:pPr/>
              <a:t>24.06.2021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B4E1878-6F74-4D52-B832-C16B214C069C}" type="slidenum">
              <a:rPr lang="de-DE" smtClean="0"/>
              <a:pPr/>
              <a:t>‹Nr.›</a:t>
            </a:fld>
            <a:endParaRPr lang="de-DE"/>
          </a:p>
        </p:txBody>
      </p:sp>
    </p:spTree>
    <p:extLst>
      <p:ext uri="{BB962C8B-B14F-4D97-AF65-F5344CB8AC3E}">
        <p14:creationId xmlns:p14="http://schemas.microsoft.com/office/powerpoint/2010/main" val="41890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D337593-5E47-4222-86BF-49CD8735ABCC}" type="datetimeFigureOut">
              <a:rPr lang="de-DE" smtClean="0"/>
              <a:pPr/>
              <a:t>24.06.2021</a:t>
            </a:fld>
            <a:endParaRPr lang="de-DE"/>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9B4E1878-6F74-4D52-B832-C16B214C069C}" type="slidenum">
              <a:rPr lang="de-DE" smtClean="0"/>
              <a:pPr/>
              <a:t>‹Nr.›</a:t>
            </a:fld>
            <a:endParaRPr lang="de-DE"/>
          </a:p>
        </p:txBody>
      </p:sp>
    </p:spTree>
    <p:extLst>
      <p:ext uri="{BB962C8B-B14F-4D97-AF65-F5344CB8AC3E}">
        <p14:creationId xmlns:p14="http://schemas.microsoft.com/office/powerpoint/2010/main" val="938001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207858" y="-29771"/>
            <a:ext cx="11032341" cy="1322690"/>
          </a:xfrm>
        </p:spPr>
        <p:txBody>
          <a:bodyPr>
            <a:normAutofit/>
          </a:bodyPr>
          <a:lstStyle>
            <a:lvl1pPr>
              <a:defRPr sz="3600">
                <a:solidFill>
                  <a:schemeClr val="bg2">
                    <a:lumMod val="50000"/>
                  </a:schemeClr>
                </a:solidFill>
              </a:defRPr>
            </a:lvl1pPr>
          </a:lstStyle>
          <a:p>
            <a:r>
              <a:rPr lang="de-DE" dirty="0"/>
              <a:t>Titelmasterformat durch Klicken bearbeiten</a:t>
            </a:r>
          </a:p>
        </p:txBody>
      </p:sp>
      <p:sp>
        <p:nvSpPr>
          <p:cNvPr id="3" name="Datumsplatzhalter 2"/>
          <p:cNvSpPr>
            <a:spLocks noGrp="1"/>
          </p:cNvSpPr>
          <p:nvPr>
            <p:ph type="dt" sz="half" idx="10"/>
          </p:nvPr>
        </p:nvSpPr>
        <p:spPr/>
        <p:txBody>
          <a:bodyPr/>
          <a:lstStyle/>
          <a:p>
            <a:fld id="{ED337593-5E47-4222-86BF-49CD8735ABCC}" type="datetimeFigureOut">
              <a:rPr lang="de-DE" smtClean="0"/>
              <a:pPr/>
              <a:t>24.06.2021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B4E1878-6F74-4D52-B832-C16B214C069C}" type="slidenum">
              <a:rPr lang="de-DE" smtClean="0"/>
              <a:pPr/>
              <a:t>‹Nr.›</a:t>
            </a:fld>
            <a:endParaRPr lang="de-DE"/>
          </a:p>
        </p:txBody>
      </p:sp>
    </p:spTree>
    <p:extLst>
      <p:ext uri="{BB962C8B-B14F-4D97-AF65-F5344CB8AC3E}">
        <p14:creationId xmlns:p14="http://schemas.microsoft.com/office/powerpoint/2010/main" val="382722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ED337593-5E47-4222-86BF-49CD8735ABCC}" type="datetimeFigureOut">
              <a:rPr lang="de-DE" smtClean="0"/>
              <a:pPr/>
              <a:t>24.06.2021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B4E1878-6F74-4D52-B832-C16B214C069C}" type="slidenum">
              <a:rPr lang="de-DE" smtClean="0"/>
              <a:pPr/>
              <a:t>‹Nr.›</a:t>
            </a:fld>
            <a:endParaRPr lang="de-DE"/>
          </a:p>
        </p:txBody>
      </p:sp>
    </p:spTree>
    <p:extLst>
      <p:ext uri="{BB962C8B-B14F-4D97-AF65-F5344CB8AC3E}">
        <p14:creationId xmlns:p14="http://schemas.microsoft.com/office/powerpoint/2010/main" val="378926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ED337593-5E47-4222-86BF-49CD8735ABCC}" type="datetimeFigureOut">
              <a:rPr lang="de-DE" smtClean="0"/>
              <a:pPr/>
              <a:t>24.06.2021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B4E1878-6F74-4D52-B832-C16B214C069C}" type="slidenum">
              <a:rPr lang="de-DE" smtClean="0"/>
              <a:pPr/>
              <a:t>‹Nr.›</a:t>
            </a:fld>
            <a:endParaRPr lang="de-DE"/>
          </a:p>
        </p:txBody>
      </p:sp>
    </p:spTree>
    <p:extLst>
      <p:ext uri="{BB962C8B-B14F-4D97-AF65-F5344CB8AC3E}">
        <p14:creationId xmlns:p14="http://schemas.microsoft.com/office/powerpoint/2010/main" val="1143442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D337593-5E47-4222-86BF-49CD8735ABCC}" type="datetimeFigureOut">
              <a:rPr lang="de-DE" smtClean="0"/>
              <a:pPr/>
              <a:t>24.06.2021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B4E1878-6F74-4D52-B832-C16B214C069C}" type="slidenum">
              <a:rPr lang="de-DE" smtClean="0"/>
              <a:pPr/>
              <a:t>‹Nr.›</a:t>
            </a:fld>
            <a:endParaRPr lang="de-DE"/>
          </a:p>
        </p:txBody>
      </p:sp>
    </p:spTree>
    <p:extLst>
      <p:ext uri="{BB962C8B-B14F-4D97-AF65-F5344CB8AC3E}">
        <p14:creationId xmlns:p14="http://schemas.microsoft.com/office/powerpoint/2010/main" val="2724787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D337593-5E47-4222-86BF-49CD8735ABCC}" type="datetimeFigureOut">
              <a:rPr lang="de-DE" smtClean="0"/>
              <a:pPr/>
              <a:t>24.06.2021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B4E1878-6F74-4D52-B832-C16B214C069C}" type="slidenum">
              <a:rPr lang="de-DE" smtClean="0"/>
              <a:pPr/>
              <a:t>‹Nr.›</a:t>
            </a:fld>
            <a:endParaRPr lang="de-DE"/>
          </a:p>
        </p:txBody>
      </p:sp>
    </p:spTree>
    <p:extLst>
      <p:ext uri="{BB962C8B-B14F-4D97-AF65-F5344CB8AC3E}">
        <p14:creationId xmlns:p14="http://schemas.microsoft.com/office/powerpoint/2010/main" val="9619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37593-5E47-4222-86BF-49CD8735ABCC}" type="datetimeFigureOut">
              <a:rPr lang="de-DE" smtClean="0"/>
              <a:pPr/>
              <a:t>24.06.2021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E1878-6F74-4D52-B832-C16B214C069C}" type="slidenum">
              <a:rPr lang="de-DE" smtClean="0"/>
              <a:pPr/>
              <a:t>‹Nr.›</a:t>
            </a:fld>
            <a:endParaRPr lang="de-DE"/>
          </a:p>
        </p:txBody>
      </p:sp>
      <p:pic>
        <p:nvPicPr>
          <p:cNvPr id="9" name="Picture 2" descr="C:\Users\MANUEL~1.JAK\AppData\Local\Temp\Rar$DRa0.418\Balken digitales Briefpapier\Standorte\Wien\Wien_Signet_DE.jp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224316" y="5355920"/>
            <a:ext cx="11743368" cy="1286672"/>
          </a:xfrm>
          <a:prstGeom prst="rect">
            <a:avLst/>
          </a:prstGeom>
          <a:noFill/>
          <a:extLst>
            <a:ext uri="{909E8E84-426E-40DD-AFC4-6F175D3DCCD1}">
              <a14:hiddenFill xmlns:a14="http://schemas.microsoft.com/office/drawing/2010/main">
                <a:solidFill>
                  <a:srgbClr val="FFFFFF"/>
                </a:solidFill>
              </a14:hiddenFill>
            </a:ext>
          </a:extLst>
        </p:spPr>
      </p:pic>
      <p:pic>
        <p:nvPicPr>
          <p:cNvPr id="7" name="Grafik 6">
            <a:extLst>
              <a:ext uri="{FF2B5EF4-FFF2-40B4-BE49-F238E27FC236}">
                <a16:creationId xmlns:a16="http://schemas.microsoft.com/office/drawing/2014/main" xmlns="" id="{20A9368B-EFD7-4C37-82F2-8781820A47F3}"/>
              </a:ext>
            </a:extLst>
          </p:cNvPr>
          <p:cNvPicPr>
            <a:picLocks noChangeAspect="1"/>
          </p:cNvPicPr>
          <p:nvPr userDrawn="1"/>
        </p:nvPicPr>
        <p:blipFill>
          <a:blip r:embed="rId11"/>
          <a:stretch>
            <a:fillRect/>
          </a:stretch>
        </p:blipFill>
        <p:spPr>
          <a:xfrm>
            <a:off x="631166" y="5400508"/>
            <a:ext cx="1189008" cy="1189008"/>
          </a:xfrm>
          <a:prstGeom prst="rect">
            <a:avLst/>
          </a:prstGeom>
        </p:spPr>
      </p:pic>
    </p:spTree>
    <p:extLst>
      <p:ext uri="{BB962C8B-B14F-4D97-AF65-F5344CB8AC3E}">
        <p14:creationId xmlns:p14="http://schemas.microsoft.com/office/powerpoint/2010/main" val="240356808"/>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5" r:id="rId3"/>
    <p:sldLayoutId id="2147483654" r:id="rId4"/>
    <p:sldLayoutId id="2147483656" r:id="rId5"/>
    <p:sldLayoutId id="2147483657" r:id="rId6"/>
    <p:sldLayoutId id="2147483658" r:id="rId7"/>
    <p:sldLayoutId id="2147483659" r:id="rId8"/>
  </p:sldLayoutIdLst>
  <p:txStyles>
    <p:titleStyle>
      <a:lvl1pPr algn="l" defTabSz="914400" rtl="0" eaLnBrk="1" latinLnBrk="0" hangingPunct="1">
        <a:lnSpc>
          <a:spcPct val="90000"/>
        </a:lnSpc>
        <a:spcBef>
          <a:spcPct val="0"/>
        </a:spcBef>
        <a:buNone/>
        <a:defRPr sz="3600" kern="1200">
          <a:solidFill>
            <a:srgbClr val="7E000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50000"/>
            </a:schemeClr>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50000"/>
            </a:schemeClr>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50000"/>
            </a:schemeClr>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82842" y="1155031"/>
            <a:ext cx="10299032" cy="4585871"/>
          </a:xfrm>
          <a:prstGeom prst="rect">
            <a:avLst/>
          </a:prstGeom>
        </p:spPr>
        <p:txBody>
          <a:bodyPr wrap="square">
            <a:spAutoFit/>
          </a:bodyPr>
          <a:lstStyle/>
          <a:p>
            <a:r>
              <a:rPr lang="de-DE" sz="3600" b="1" dirty="0" err="1">
                <a:solidFill>
                  <a:srgbClr val="7E0000"/>
                </a:solidFill>
                <a:latin typeface="+mj-lt"/>
                <a:ea typeface="+mj-ea"/>
                <a:cs typeface="+mj-cs"/>
              </a:rPr>
              <a:t>Hate</a:t>
            </a:r>
            <a:r>
              <a:rPr lang="de-DE" sz="3600" b="1" dirty="0">
                <a:solidFill>
                  <a:srgbClr val="7E0000"/>
                </a:solidFill>
                <a:latin typeface="+mj-lt"/>
                <a:ea typeface="+mj-ea"/>
                <a:cs typeface="+mj-cs"/>
              </a:rPr>
              <a:t> Speech und Deep Fakes – der Digital Service Act und seine Konsequenzen</a:t>
            </a:r>
          </a:p>
          <a:p>
            <a:r>
              <a:rPr lang="de-AT" sz="2400" b="1" dirty="0">
                <a:solidFill>
                  <a:srgbClr val="7E0000"/>
                </a:solidFill>
                <a:latin typeface="+mj-lt"/>
                <a:ea typeface="+mj-ea"/>
                <a:cs typeface="+mj-cs"/>
              </a:rPr>
              <a:t>Europarechtliche und </a:t>
            </a:r>
            <a:r>
              <a:rPr lang="de-AT" sz="2400" b="1" dirty="0" smtClean="0">
                <a:solidFill>
                  <a:srgbClr val="7E0000"/>
                </a:solidFill>
                <a:latin typeface="+mj-lt"/>
                <a:ea typeface="+mj-ea"/>
                <a:cs typeface="+mj-cs"/>
              </a:rPr>
              <a:t>verfassungsrechtliche </a:t>
            </a:r>
            <a:r>
              <a:rPr lang="de-AT" sz="2400" b="1" dirty="0">
                <a:solidFill>
                  <a:srgbClr val="7E0000"/>
                </a:solidFill>
                <a:latin typeface="+mj-lt"/>
                <a:ea typeface="+mj-ea"/>
                <a:cs typeface="+mj-cs"/>
              </a:rPr>
              <a:t>Überlegungen</a:t>
            </a:r>
          </a:p>
          <a:p>
            <a:endParaRPr lang="de-AT" sz="3600" b="1" dirty="0">
              <a:solidFill>
                <a:schemeClr val="bg2">
                  <a:lumMod val="50000"/>
                </a:schemeClr>
              </a:solidFill>
              <a:latin typeface="+mj-lt"/>
              <a:ea typeface="+mj-ea"/>
              <a:cs typeface="+mj-cs"/>
            </a:endParaRPr>
          </a:p>
          <a:p>
            <a:r>
              <a:rPr lang="de-AT" sz="2000" b="1" dirty="0">
                <a:solidFill>
                  <a:schemeClr val="bg2">
                    <a:lumMod val="25000"/>
                  </a:schemeClr>
                </a:solidFill>
                <a:latin typeface="Cambria" panose="02040503050406030204" pitchFamily="18" charset="0"/>
                <a:ea typeface="+mj-ea"/>
                <a:cs typeface="+mj-cs"/>
              </a:rPr>
              <a:t>Univ.-Prof. (SFU) Dr. Konrad Lachmayer</a:t>
            </a:r>
          </a:p>
          <a:p>
            <a:endParaRPr lang="de-AT" sz="2000" b="1" dirty="0">
              <a:solidFill>
                <a:schemeClr val="bg2">
                  <a:lumMod val="25000"/>
                </a:schemeClr>
              </a:solidFill>
              <a:latin typeface="Cambria" panose="02040503050406030204" pitchFamily="18" charset="0"/>
              <a:ea typeface="+mj-ea"/>
              <a:cs typeface="+mj-cs"/>
            </a:endParaRPr>
          </a:p>
          <a:p>
            <a:endParaRPr lang="de-AT" sz="2000" b="1" dirty="0">
              <a:solidFill>
                <a:schemeClr val="bg2">
                  <a:lumMod val="25000"/>
                </a:schemeClr>
              </a:solidFill>
              <a:latin typeface="Cambria" panose="02040503050406030204" pitchFamily="18" charset="0"/>
              <a:ea typeface="+mj-ea"/>
              <a:cs typeface="+mj-cs"/>
            </a:endParaRPr>
          </a:p>
          <a:p>
            <a:endParaRPr lang="de-AT" sz="2000" b="1" dirty="0">
              <a:solidFill>
                <a:schemeClr val="bg2">
                  <a:lumMod val="25000"/>
                </a:schemeClr>
              </a:solidFill>
              <a:latin typeface="Cambria" panose="02040503050406030204" pitchFamily="18" charset="0"/>
              <a:ea typeface="+mj-ea"/>
              <a:cs typeface="+mj-cs"/>
            </a:endParaRPr>
          </a:p>
          <a:p>
            <a:r>
              <a:rPr lang="de-AT" sz="2000" b="1" dirty="0">
                <a:solidFill>
                  <a:schemeClr val="bg2">
                    <a:lumMod val="25000"/>
                  </a:schemeClr>
                </a:solidFill>
                <a:latin typeface="Cambria" panose="02040503050406030204" pitchFamily="18" charset="0"/>
                <a:ea typeface="+mj-ea"/>
                <a:cs typeface="+mj-cs"/>
              </a:rPr>
              <a:t>Podiumsdiskussion</a:t>
            </a:r>
          </a:p>
          <a:p>
            <a:r>
              <a:rPr lang="de-AT" sz="2000" b="1" dirty="0">
                <a:solidFill>
                  <a:schemeClr val="bg2">
                    <a:lumMod val="25000"/>
                  </a:schemeClr>
                </a:solidFill>
                <a:latin typeface="Cambria" panose="02040503050406030204" pitchFamily="18" charset="0"/>
                <a:ea typeface="+mj-ea"/>
                <a:cs typeface="+mj-cs"/>
              </a:rPr>
              <a:t>24.06.2021, SFU Fakultät für Rechtswissenschaften, Wien</a:t>
            </a:r>
          </a:p>
          <a:p>
            <a:endParaRPr lang="de-AT" sz="2000" b="1" dirty="0">
              <a:solidFill>
                <a:schemeClr val="bg2">
                  <a:lumMod val="25000"/>
                </a:schemeClr>
              </a:solidFill>
              <a:latin typeface="Cambria" panose="02040503050406030204" pitchFamily="18" charset="0"/>
              <a:ea typeface="+mj-ea"/>
              <a:cs typeface="+mj-cs"/>
            </a:endParaRPr>
          </a:p>
          <a:p>
            <a:r>
              <a:rPr lang="de-AT" sz="2000" b="1" dirty="0">
                <a:solidFill>
                  <a:schemeClr val="bg2">
                    <a:lumMod val="25000"/>
                  </a:schemeClr>
                </a:solidFill>
                <a:latin typeface="Cambria" panose="02040503050406030204" pitchFamily="18" charset="0"/>
                <a:ea typeface="+mj-ea"/>
                <a:cs typeface="+mj-cs"/>
              </a:rPr>
              <a:t> </a:t>
            </a:r>
          </a:p>
        </p:txBody>
      </p:sp>
    </p:spTree>
    <p:extLst>
      <p:ext uri="{BB962C8B-B14F-4D97-AF65-F5344CB8AC3E}">
        <p14:creationId xmlns:p14="http://schemas.microsoft.com/office/powerpoint/2010/main" val="601631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6122" y="696861"/>
            <a:ext cx="10568408" cy="625829"/>
          </a:xfrm>
        </p:spPr>
        <p:txBody>
          <a:bodyPr>
            <a:normAutofit fontScale="90000"/>
          </a:bodyPr>
          <a:lstStyle/>
          <a:p>
            <a:r>
              <a:rPr lang="de-DE" dirty="0"/>
              <a:t>2</a:t>
            </a:r>
            <a:r>
              <a:rPr lang="de-DE" sz="3200" dirty="0"/>
              <a:t>. Nationale </a:t>
            </a:r>
            <a:r>
              <a:rPr lang="de-DE" sz="3200" dirty="0" err="1"/>
              <a:t>Hate</a:t>
            </a:r>
            <a:r>
              <a:rPr lang="de-DE" sz="3200" dirty="0"/>
              <a:t>-Speech Regelungen</a:t>
            </a:r>
            <a:br>
              <a:rPr lang="de-DE" sz="3200" dirty="0"/>
            </a:br>
            <a:r>
              <a:rPr lang="de-DE" sz="3200" dirty="0"/>
              <a:t/>
            </a:r>
            <a:br>
              <a:rPr lang="de-DE" sz="3200" dirty="0"/>
            </a:br>
            <a:r>
              <a:rPr lang="de-DE" sz="3200" dirty="0"/>
              <a:t/>
            </a:r>
            <a:br>
              <a:rPr lang="de-DE" sz="3200" dirty="0"/>
            </a:br>
            <a:endParaRPr lang="de-DE" sz="3200" dirty="0"/>
          </a:p>
        </p:txBody>
      </p:sp>
      <p:sp>
        <p:nvSpPr>
          <p:cNvPr id="3" name="Rechteck 2"/>
          <p:cNvSpPr/>
          <p:nvPr/>
        </p:nvSpPr>
        <p:spPr>
          <a:xfrm>
            <a:off x="635726" y="1102532"/>
            <a:ext cx="10981507" cy="2677656"/>
          </a:xfrm>
          <a:prstGeom prst="rect">
            <a:avLst/>
          </a:prstGeom>
        </p:spPr>
        <p:txBody>
          <a:bodyPr wrap="square">
            <a:spAutoFit/>
          </a:bodyPr>
          <a:lstStyle/>
          <a:p>
            <a:r>
              <a:rPr lang="de-AT" sz="2400" b="1" dirty="0"/>
              <a:t>Durchsetzung der Einziehung und Beschlagnahme bei </a:t>
            </a:r>
            <a:r>
              <a:rPr lang="de-AT" sz="2400" b="1" dirty="0" smtClean="0"/>
              <a:t>Websites</a:t>
            </a:r>
          </a:p>
          <a:p>
            <a:endParaRPr lang="de-AT" sz="2400" b="1" dirty="0"/>
          </a:p>
          <a:p>
            <a:r>
              <a:rPr lang="de-AT" sz="2400" b="1" dirty="0"/>
              <a:t>Medienrechtliche </a:t>
            </a:r>
            <a:r>
              <a:rPr lang="de-AT" sz="2400" b="1" dirty="0" smtClean="0"/>
              <a:t>Verantwortlichkeit</a:t>
            </a:r>
          </a:p>
          <a:p>
            <a:endParaRPr lang="de-AT" sz="2400" b="1" dirty="0"/>
          </a:p>
          <a:p>
            <a:r>
              <a:rPr lang="de-AT" sz="2400" b="1" dirty="0"/>
              <a:t>§ 28</a:t>
            </a:r>
            <a:r>
              <a:rPr lang="de-AT" sz="2400" b="1" dirty="0" smtClean="0"/>
              <a:t>. </a:t>
            </a:r>
            <a:r>
              <a:rPr lang="de-AT" sz="2400" b="1" dirty="0" err="1" smtClean="0"/>
              <a:t>MedienG</a:t>
            </a:r>
            <a:endParaRPr lang="de-AT" sz="2400" b="1" dirty="0"/>
          </a:p>
          <a:p>
            <a:r>
              <a:rPr lang="de-AT" sz="2400" dirty="0"/>
              <a:t>Die strafrechtliche Verantwortlichkeit für Medieninhaltsdelikte bestimmt sich, soweit im folgenden nichts anderes bestimmt ist, nach den allgemeinen Strafgesetzen.</a:t>
            </a:r>
          </a:p>
        </p:txBody>
      </p:sp>
    </p:spTree>
    <p:extLst>
      <p:ext uri="{BB962C8B-B14F-4D97-AF65-F5344CB8AC3E}">
        <p14:creationId xmlns:p14="http://schemas.microsoft.com/office/powerpoint/2010/main" val="486727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6122" y="696861"/>
            <a:ext cx="10568408" cy="625829"/>
          </a:xfrm>
        </p:spPr>
        <p:txBody>
          <a:bodyPr>
            <a:normAutofit fontScale="90000"/>
          </a:bodyPr>
          <a:lstStyle/>
          <a:p>
            <a:r>
              <a:rPr lang="de-DE" dirty="0"/>
              <a:t>2</a:t>
            </a:r>
            <a:r>
              <a:rPr lang="de-DE" sz="3200" dirty="0"/>
              <a:t>. Nationale </a:t>
            </a:r>
            <a:r>
              <a:rPr lang="de-DE" sz="3200" dirty="0" err="1"/>
              <a:t>Hate</a:t>
            </a:r>
            <a:r>
              <a:rPr lang="de-DE" sz="3200" dirty="0"/>
              <a:t>-Speech Regelungen</a:t>
            </a:r>
            <a:br>
              <a:rPr lang="de-DE" sz="3200" dirty="0"/>
            </a:br>
            <a:r>
              <a:rPr lang="de-DE" sz="3200" dirty="0"/>
              <a:t/>
            </a:r>
            <a:br>
              <a:rPr lang="de-DE" sz="3200" dirty="0"/>
            </a:br>
            <a:r>
              <a:rPr lang="de-DE" sz="3200" dirty="0"/>
              <a:t/>
            </a:r>
            <a:br>
              <a:rPr lang="de-DE" sz="3200" dirty="0"/>
            </a:br>
            <a:endParaRPr lang="de-DE" sz="3200" dirty="0"/>
          </a:p>
        </p:txBody>
      </p:sp>
      <p:sp>
        <p:nvSpPr>
          <p:cNvPr id="3" name="Rechteck 2"/>
          <p:cNvSpPr/>
          <p:nvPr/>
        </p:nvSpPr>
        <p:spPr>
          <a:xfrm>
            <a:off x="635726" y="1102532"/>
            <a:ext cx="10981507" cy="3785652"/>
          </a:xfrm>
          <a:prstGeom prst="rect">
            <a:avLst/>
          </a:prstGeom>
        </p:spPr>
        <p:txBody>
          <a:bodyPr wrap="square">
            <a:spAutoFit/>
          </a:bodyPr>
          <a:lstStyle/>
          <a:p>
            <a:r>
              <a:rPr lang="de-AT" sz="2400" b="1" dirty="0"/>
              <a:t>Durchsetzung der Einziehung und Beschlagnahme bei </a:t>
            </a:r>
            <a:r>
              <a:rPr lang="de-AT" sz="2400" b="1" dirty="0" smtClean="0"/>
              <a:t>Websites</a:t>
            </a:r>
          </a:p>
          <a:p>
            <a:endParaRPr lang="de-AT" sz="2400" b="1" dirty="0"/>
          </a:p>
          <a:p>
            <a:r>
              <a:rPr lang="de-AT" sz="2400" b="1" dirty="0"/>
              <a:t>§ </a:t>
            </a:r>
            <a:r>
              <a:rPr lang="de-AT" sz="2400" b="1" dirty="0" smtClean="0"/>
              <a:t>36a </a:t>
            </a:r>
            <a:r>
              <a:rPr lang="de-AT" sz="2400" b="1" dirty="0" err="1" smtClean="0"/>
              <a:t>MedienG</a:t>
            </a:r>
            <a:endParaRPr lang="de-AT" sz="2400" b="1" dirty="0"/>
          </a:p>
          <a:p>
            <a:r>
              <a:rPr lang="de-AT" sz="2400" dirty="0"/>
              <a:t>(1) Wird auf Löschung der die strafbare Handlung begründenden Stellen der Website erkannt (Einziehung) oder die Löschung der die strafbare Handlung begründenden Stellen der Website angeordnet (Beschlagnahme), so ist der Medieninhaber aufzufordern, innerhalb einer ihm zu setzenden angemessenen Frist dem gerichtlichen Auftrag zu entsprechen. Der Medieninhaber hat den Ankläger oder Antragsteller von der Löschung der die strafbare Handlung begründenden Stellen der Website unverzüglich in Kenntnis zu setzen.</a:t>
            </a:r>
          </a:p>
        </p:txBody>
      </p:sp>
    </p:spTree>
    <p:extLst>
      <p:ext uri="{BB962C8B-B14F-4D97-AF65-F5344CB8AC3E}">
        <p14:creationId xmlns:p14="http://schemas.microsoft.com/office/powerpoint/2010/main" val="3177096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7591" y="2603228"/>
            <a:ext cx="10568408" cy="625829"/>
          </a:xfrm>
        </p:spPr>
        <p:txBody>
          <a:bodyPr>
            <a:normAutofit fontScale="90000"/>
          </a:bodyPr>
          <a:lstStyle/>
          <a:p>
            <a:r>
              <a:rPr lang="de-DE" sz="4400" dirty="0"/>
              <a:t>3. Menschenrechtliche Dimensionen </a:t>
            </a:r>
            <a:br>
              <a:rPr lang="de-DE" sz="4400" dirty="0"/>
            </a:br>
            <a:r>
              <a:rPr lang="de-DE" sz="4400" dirty="0"/>
              <a:t/>
            </a:r>
            <a:br>
              <a:rPr lang="de-DE" sz="4400" dirty="0"/>
            </a:br>
            <a:r>
              <a:rPr lang="de-DE" sz="4400" dirty="0"/>
              <a:t/>
            </a:r>
            <a:br>
              <a:rPr lang="de-DE" sz="4400" dirty="0"/>
            </a:br>
            <a:endParaRPr lang="de-DE" sz="4400" dirty="0"/>
          </a:p>
        </p:txBody>
      </p:sp>
    </p:spTree>
    <p:extLst>
      <p:ext uri="{BB962C8B-B14F-4D97-AF65-F5344CB8AC3E}">
        <p14:creationId xmlns:p14="http://schemas.microsoft.com/office/powerpoint/2010/main" val="2271599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6122" y="696861"/>
            <a:ext cx="10568408" cy="625829"/>
          </a:xfrm>
        </p:spPr>
        <p:txBody>
          <a:bodyPr>
            <a:normAutofit fontScale="90000"/>
          </a:bodyPr>
          <a:lstStyle/>
          <a:p>
            <a:r>
              <a:rPr lang="de-DE" dirty="0"/>
              <a:t>3</a:t>
            </a:r>
            <a:r>
              <a:rPr lang="de-DE" sz="3200" dirty="0"/>
              <a:t>. Menschenrechtliche Dimensionen </a:t>
            </a:r>
            <a:br>
              <a:rPr lang="de-DE" sz="3200" dirty="0"/>
            </a:br>
            <a:r>
              <a:rPr lang="de-DE" sz="3200" dirty="0"/>
              <a:t/>
            </a:r>
            <a:br>
              <a:rPr lang="de-DE" sz="3200" dirty="0"/>
            </a:br>
            <a:endParaRPr lang="de-DE" sz="3200" dirty="0"/>
          </a:p>
        </p:txBody>
      </p:sp>
      <p:sp>
        <p:nvSpPr>
          <p:cNvPr id="3" name="Rechteck 2"/>
          <p:cNvSpPr/>
          <p:nvPr/>
        </p:nvSpPr>
        <p:spPr>
          <a:xfrm>
            <a:off x="1130572" y="1413871"/>
            <a:ext cx="7743462" cy="1938992"/>
          </a:xfrm>
          <a:prstGeom prst="rect">
            <a:avLst/>
          </a:prstGeom>
        </p:spPr>
        <p:txBody>
          <a:bodyPr wrap="square">
            <a:spAutoFit/>
          </a:bodyPr>
          <a:lstStyle/>
          <a:p>
            <a:pPr marL="342900" indent="-342900">
              <a:buFont typeface="Wingdings" panose="05000000000000000000" pitchFamily="2" charset="2"/>
              <a:buChar char="Ø"/>
            </a:pPr>
            <a:r>
              <a:rPr lang="de-DE" sz="2400" dirty="0" smtClean="0">
                <a:solidFill>
                  <a:prstClr val="black"/>
                </a:solidFill>
              </a:rPr>
              <a:t>Menschenrechtliche Relevanz, insbes Meinungsfreiheit</a:t>
            </a:r>
          </a:p>
          <a:p>
            <a:pPr marL="342900" indent="-342900">
              <a:buFont typeface="Wingdings" panose="05000000000000000000" pitchFamily="2" charset="2"/>
              <a:buChar char="Ø"/>
            </a:pPr>
            <a:endParaRPr lang="de-DE" sz="2400" dirty="0">
              <a:solidFill>
                <a:prstClr val="black"/>
              </a:solidFill>
            </a:endParaRPr>
          </a:p>
          <a:p>
            <a:pPr marL="342900" indent="-342900">
              <a:buFont typeface="Wingdings" panose="05000000000000000000" pitchFamily="2" charset="2"/>
              <a:buChar char="Ø"/>
            </a:pPr>
            <a:r>
              <a:rPr lang="de-DE" sz="2400" dirty="0">
                <a:solidFill>
                  <a:prstClr val="black"/>
                </a:solidFill>
              </a:rPr>
              <a:t>Schutz von Datenschutz, Privatsphäre, Menschenwürde</a:t>
            </a:r>
          </a:p>
          <a:p>
            <a:pPr marL="342900" indent="-342900">
              <a:buFont typeface="Wingdings" panose="05000000000000000000" pitchFamily="2" charset="2"/>
              <a:buChar char="Ø"/>
            </a:pPr>
            <a:endParaRPr lang="de-DE" sz="2400" dirty="0">
              <a:solidFill>
                <a:prstClr val="black"/>
              </a:solidFill>
            </a:endParaRPr>
          </a:p>
          <a:p>
            <a:pPr marL="342900" lvl="0" indent="-342900">
              <a:buFont typeface="Wingdings" panose="05000000000000000000" pitchFamily="2" charset="2"/>
              <a:buChar char="Ø"/>
            </a:pPr>
            <a:endParaRPr lang="de-DE" sz="2400" dirty="0">
              <a:solidFill>
                <a:prstClr val="black"/>
              </a:solidFill>
            </a:endParaRPr>
          </a:p>
        </p:txBody>
      </p:sp>
      <p:sp>
        <p:nvSpPr>
          <p:cNvPr id="4" name="Rechteck 3"/>
          <p:cNvSpPr/>
          <p:nvPr/>
        </p:nvSpPr>
        <p:spPr>
          <a:xfrm>
            <a:off x="1130571" y="2897410"/>
            <a:ext cx="9737725" cy="2308324"/>
          </a:xfrm>
          <a:prstGeom prst="rect">
            <a:avLst/>
          </a:prstGeom>
        </p:spPr>
        <p:txBody>
          <a:bodyPr wrap="square">
            <a:spAutoFit/>
          </a:bodyPr>
          <a:lstStyle/>
          <a:p>
            <a:pPr lvl="0"/>
            <a:r>
              <a:rPr lang="de-DE" sz="2400" dirty="0" smtClean="0">
                <a:solidFill>
                  <a:prstClr val="black"/>
                </a:solidFill>
              </a:rPr>
              <a:t>Fragestellungen:  </a:t>
            </a:r>
          </a:p>
          <a:p>
            <a:pPr marL="342900" lvl="0" indent="-342900">
              <a:buFont typeface="Wingdings" panose="05000000000000000000" pitchFamily="2" charset="2"/>
              <a:buChar char="Ø"/>
            </a:pPr>
            <a:r>
              <a:rPr lang="de-DE" sz="2400" dirty="0" smtClean="0">
                <a:solidFill>
                  <a:prstClr val="black"/>
                </a:solidFill>
              </a:rPr>
              <a:t>Wer nimmt grundrechtliche Abwägung vor?</a:t>
            </a:r>
          </a:p>
          <a:p>
            <a:pPr marL="342900" lvl="0" indent="-342900">
              <a:buFont typeface="Wingdings" panose="05000000000000000000" pitchFamily="2" charset="2"/>
              <a:buChar char="Ø"/>
            </a:pPr>
            <a:r>
              <a:rPr lang="de-DE" sz="2400" dirty="0" smtClean="0">
                <a:solidFill>
                  <a:prstClr val="black"/>
                </a:solidFill>
              </a:rPr>
              <a:t>Wird eine grundrechtliche Abwägung vorgenommen (risikobasierter Ansatz)?</a:t>
            </a:r>
          </a:p>
          <a:p>
            <a:pPr marL="342900" lvl="0" indent="-342900">
              <a:buFont typeface="Wingdings" panose="05000000000000000000" pitchFamily="2" charset="2"/>
              <a:buChar char="Ø"/>
            </a:pPr>
            <a:r>
              <a:rPr lang="de-DE" sz="2400" dirty="0" smtClean="0">
                <a:solidFill>
                  <a:prstClr val="black"/>
                </a:solidFill>
              </a:rPr>
              <a:t>Wird die Meinungsfreiheit ausreichend gewährleistet? </a:t>
            </a:r>
            <a:endParaRPr lang="de-DE" sz="2400" dirty="0">
              <a:solidFill>
                <a:prstClr val="black"/>
              </a:solidFill>
            </a:endParaRPr>
          </a:p>
          <a:p>
            <a:pPr marL="342900" lvl="0" indent="-342900">
              <a:buFont typeface="Wingdings" panose="05000000000000000000" pitchFamily="2" charset="2"/>
              <a:buChar char="Ø"/>
            </a:pPr>
            <a:endParaRPr lang="de-DE" sz="2400" dirty="0">
              <a:solidFill>
                <a:prstClr val="black"/>
              </a:solidFill>
            </a:endParaRPr>
          </a:p>
        </p:txBody>
      </p:sp>
    </p:spTree>
    <p:extLst>
      <p:ext uri="{BB962C8B-B14F-4D97-AF65-F5344CB8AC3E}">
        <p14:creationId xmlns:p14="http://schemas.microsoft.com/office/powerpoint/2010/main" val="1414050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82842" y="1155031"/>
            <a:ext cx="10299032" cy="4585871"/>
          </a:xfrm>
          <a:prstGeom prst="rect">
            <a:avLst/>
          </a:prstGeom>
        </p:spPr>
        <p:txBody>
          <a:bodyPr wrap="square">
            <a:spAutoFit/>
          </a:bodyPr>
          <a:lstStyle/>
          <a:p>
            <a:r>
              <a:rPr lang="de-DE" sz="3600" b="1" dirty="0" err="1">
                <a:solidFill>
                  <a:srgbClr val="7E0000"/>
                </a:solidFill>
                <a:latin typeface="+mj-lt"/>
                <a:ea typeface="+mj-ea"/>
                <a:cs typeface="+mj-cs"/>
              </a:rPr>
              <a:t>Hate</a:t>
            </a:r>
            <a:r>
              <a:rPr lang="de-DE" sz="3600" b="1" dirty="0">
                <a:solidFill>
                  <a:srgbClr val="7E0000"/>
                </a:solidFill>
                <a:latin typeface="+mj-lt"/>
                <a:ea typeface="+mj-ea"/>
                <a:cs typeface="+mj-cs"/>
              </a:rPr>
              <a:t> Speech und Deep Fakes – der Digital Service Act und seine Konsequenzen</a:t>
            </a:r>
          </a:p>
          <a:p>
            <a:r>
              <a:rPr lang="de-AT" sz="2400" b="1" dirty="0">
                <a:solidFill>
                  <a:srgbClr val="7E0000"/>
                </a:solidFill>
                <a:latin typeface="+mj-lt"/>
                <a:ea typeface="+mj-ea"/>
                <a:cs typeface="+mj-cs"/>
              </a:rPr>
              <a:t>Europarechtliche und </a:t>
            </a:r>
            <a:r>
              <a:rPr lang="de-AT" sz="2400" b="1" dirty="0" smtClean="0">
                <a:solidFill>
                  <a:srgbClr val="7E0000"/>
                </a:solidFill>
                <a:latin typeface="+mj-lt"/>
                <a:ea typeface="+mj-ea"/>
                <a:cs typeface="+mj-cs"/>
              </a:rPr>
              <a:t>verfassungsrechtliche </a:t>
            </a:r>
            <a:r>
              <a:rPr lang="de-AT" sz="2400" b="1" dirty="0">
                <a:solidFill>
                  <a:srgbClr val="7E0000"/>
                </a:solidFill>
                <a:latin typeface="+mj-lt"/>
                <a:ea typeface="+mj-ea"/>
                <a:cs typeface="+mj-cs"/>
              </a:rPr>
              <a:t>Überlegungen</a:t>
            </a:r>
          </a:p>
          <a:p>
            <a:endParaRPr lang="de-AT" sz="3600" b="1" dirty="0">
              <a:solidFill>
                <a:schemeClr val="bg2">
                  <a:lumMod val="50000"/>
                </a:schemeClr>
              </a:solidFill>
              <a:latin typeface="+mj-lt"/>
              <a:ea typeface="+mj-ea"/>
              <a:cs typeface="+mj-cs"/>
            </a:endParaRPr>
          </a:p>
          <a:p>
            <a:r>
              <a:rPr lang="de-AT" sz="2000" b="1" dirty="0">
                <a:solidFill>
                  <a:schemeClr val="bg2">
                    <a:lumMod val="25000"/>
                  </a:schemeClr>
                </a:solidFill>
                <a:latin typeface="Cambria" panose="02040503050406030204" pitchFamily="18" charset="0"/>
                <a:ea typeface="+mj-ea"/>
                <a:cs typeface="+mj-cs"/>
              </a:rPr>
              <a:t>Univ.-Prof. (SFU) Dr. Konrad Lachmayer</a:t>
            </a:r>
          </a:p>
          <a:p>
            <a:endParaRPr lang="de-AT" sz="2000" b="1" dirty="0">
              <a:solidFill>
                <a:schemeClr val="bg2">
                  <a:lumMod val="25000"/>
                </a:schemeClr>
              </a:solidFill>
              <a:latin typeface="Cambria" panose="02040503050406030204" pitchFamily="18" charset="0"/>
              <a:ea typeface="+mj-ea"/>
              <a:cs typeface="+mj-cs"/>
            </a:endParaRPr>
          </a:p>
          <a:p>
            <a:endParaRPr lang="de-AT" sz="2000" b="1" dirty="0">
              <a:solidFill>
                <a:schemeClr val="bg2">
                  <a:lumMod val="25000"/>
                </a:schemeClr>
              </a:solidFill>
              <a:latin typeface="Cambria" panose="02040503050406030204" pitchFamily="18" charset="0"/>
              <a:ea typeface="+mj-ea"/>
              <a:cs typeface="+mj-cs"/>
            </a:endParaRPr>
          </a:p>
          <a:p>
            <a:endParaRPr lang="de-AT" sz="2000" b="1" dirty="0">
              <a:solidFill>
                <a:schemeClr val="bg2">
                  <a:lumMod val="25000"/>
                </a:schemeClr>
              </a:solidFill>
              <a:latin typeface="Cambria" panose="02040503050406030204" pitchFamily="18" charset="0"/>
              <a:ea typeface="+mj-ea"/>
              <a:cs typeface="+mj-cs"/>
            </a:endParaRPr>
          </a:p>
          <a:p>
            <a:r>
              <a:rPr lang="de-AT" sz="2000" b="1" dirty="0">
                <a:solidFill>
                  <a:schemeClr val="bg2">
                    <a:lumMod val="25000"/>
                  </a:schemeClr>
                </a:solidFill>
                <a:latin typeface="Cambria" panose="02040503050406030204" pitchFamily="18" charset="0"/>
                <a:ea typeface="+mj-ea"/>
                <a:cs typeface="+mj-cs"/>
              </a:rPr>
              <a:t>Podiumsdiskussion</a:t>
            </a:r>
          </a:p>
          <a:p>
            <a:r>
              <a:rPr lang="de-AT" sz="2000" b="1" dirty="0">
                <a:solidFill>
                  <a:schemeClr val="bg2">
                    <a:lumMod val="25000"/>
                  </a:schemeClr>
                </a:solidFill>
                <a:latin typeface="Cambria" panose="02040503050406030204" pitchFamily="18" charset="0"/>
                <a:ea typeface="+mj-ea"/>
                <a:cs typeface="+mj-cs"/>
              </a:rPr>
              <a:t>24.06.2021, SFU Fakultät für Rechtswissenschaften, Wien</a:t>
            </a:r>
          </a:p>
          <a:p>
            <a:endParaRPr lang="de-AT" sz="2000" b="1" dirty="0">
              <a:solidFill>
                <a:schemeClr val="bg2">
                  <a:lumMod val="25000"/>
                </a:schemeClr>
              </a:solidFill>
              <a:latin typeface="Cambria" panose="02040503050406030204" pitchFamily="18" charset="0"/>
              <a:ea typeface="+mj-ea"/>
              <a:cs typeface="+mj-cs"/>
            </a:endParaRPr>
          </a:p>
          <a:p>
            <a:r>
              <a:rPr lang="de-AT" sz="2000" b="1" dirty="0">
                <a:solidFill>
                  <a:schemeClr val="bg2">
                    <a:lumMod val="25000"/>
                  </a:schemeClr>
                </a:solidFill>
                <a:latin typeface="Cambria" panose="02040503050406030204" pitchFamily="18" charset="0"/>
                <a:ea typeface="+mj-ea"/>
                <a:cs typeface="+mj-cs"/>
              </a:rPr>
              <a:t> </a:t>
            </a:r>
          </a:p>
        </p:txBody>
      </p:sp>
    </p:spTree>
    <p:extLst>
      <p:ext uri="{BB962C8B-B14F-4D97-AF65-F5344CB8AC3E}">
        <p14:creationId xmlns:p14="http://schemas.microsoft.com/office/powerpoint/2010/main" val="2723138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51411" y="356416"/>
            <a:ext cx="10568408" cy="625829"/>
          </a:xfrm>
        </p:spPr>
        <p:txBody>
          <a:bodyPr>
            <a:normAutofit fontScale="90000"/>
          </a:bodyPr>
          <a:lstStyle/>
          <a:p>
            <a:r>
              <a:rPr lang="de-AT" sz="4400" b="1" dirty="0">
                <a:solidFill>
                  <a:srgbClr val="7E0000"/>
                </a:solidFill>
                <a:latin typeface="+mj-lt"/>
                <a:ea typeface="+mj-ea"/>
                <a:cs typeface="+mj-cs"/>
              </a:rPr>
              <a:t>Europa- und Verfassungsrechtliche Überlegungen</a:t>
            </a:r>
          </a:p>
        </p:txBody>
      </p:sp>
      <p:cxnSp>
        <p:nvCxnSpPr>
          <p:cNvPr id="7" name="Gerader Verbinder 6">
            <a:extLst>
              <a:ext uri="{FF2B5EF4-FFF2-40B4-BE49-F238E27FC236}">
                <a16:creationId xmlns:a16="http://schemas.microsoft.com/office/drawing/2014/main" xmlns="" id="{E02AAA46-EE05-4959-84D0-030D84063C61}"/>
              </a:ext>
            </a:extLst>
          </p:cNvPr>
          <p:cNvCxnSpPr>
            <a:cxnSpLocks/>
          </p:cNvCxnSpPr>
          <p:nvPr/>
        </p:nvCxnSpPr>
        <p:spPr>
          <a:xfrm>
            <a:off x="1140824" y="1140823"/>
            <a:ext cx="0" cy="4154984"/>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xmlns="" id="{1AF76BE2-F06B-4F1E-9242-1A9646CBDF6D}"/>
              </a:ext>
            </a:extLst>
          </p:cNvPr>
          <p:cNvSpPr txBox="1"/>
          <p:nvPr/>
        </p:nvSpPr>
        <p:spPr>
          <a:xfrm>
            <a:off x="1375955" y="1793967"/>
            <a:ext cx="9335585" cy="2308324"/>
          </a:xfrm>
          <a:prstGeom prst="rect">
            <a:avLst/>
          </a:prstGeom>
          <a:noFill/>
        </p:spPr>
        <p:txBody>
          <a:bodyPr wrap="square" rtlCol="0">
            <a:spAutoFit/>
          </a:bodyPr>
          <a:lstStyle/>
          <a:p>
            <a:pPr marL="457200" indent="-457200">
              <a:buAutoNum type="arabicPeriod"/>
            </a:pPr>
            <a:r>
              <a:rPr lang="de-DE" sz="2400" dirty="0"/>
              <a:t>Regulatorische Konzeption</a:t>
            </a:r>
          </a:p>
          <a:p>
            <a:pPr marL="457200" indent="-457200">
              <a:buAutoNum type="arabicPeriod"/>
            </a:pPr>
            <a:endParaRPr lang="de-DE" sz="2400" dirty="0"/>
          </a:p>
          <a:p>
            <a:pPr marL="457200" indent="-457200">
              <a:buAutoNum type="arabicPeriod"/>
            </a:pPr>
            <a:r>
              <a:rPr lang="de-DE" sz="2400" dirty="0"/>
              <a:t>Nationale </a:t>
            </a:r>
            <a:r>
              <a:rPr lang="de-DE" sz="2400" dirty="0" err="1"/>
              <a:t>Hate</a:t>
            </a:r>
            <a:r>
              <a:rPr lang="de-DE" sz="2400" dirty="0"/>
              <a:t>-Speech Regelungen</a:t>
            </a:r>
          </a:p>
          <a:p>
            <a:pPr marL="457200" indent="-457200">
              <a:buAutoNum type="arabicPeriod"/>
            </a:pPr>
            <a:endParaRPr lang="de-DE" sz="2400" dirty="0"/>
          </a:p>
          <a:p>
            <a:pPr marL="457200" indent="-457200">
              <a:buAutoNum type="arabicPeriod"/>
            </a:pPr>
            <a:r>
              <a:rPr lang="de-DE" sz="2400" dirty="0"/>
              <a:t>Menschenrechtliche Dimensionen </a:t>
            </a:r>
          </a:p>
          <a:p>
            <a:pPr marL="457200" indent="-457200">
              <a:buAutoNum type="arabicPeriod"/>
            </a:pPr>
            <a:endParaRPr lang="de-DE" sz="2400" dirty="0"/>
          </a:p>
        </p:txBody>
      </p:sp>
    </p:spTree>
    <p:extLst>
      <p:ext uri="{BB962C8B-B14F-4D97-AF65-F5344CB8AC3E}">
        <p14:creationId xmlns:p14="http://schemas.microsoft.com/office/powerpoint/2010/main" val="2940194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6299" y="2394222"/>
            <a:ext cx="10568408" cy="625829"/>
          </a:xfrm>
        </p:spPr>
        <p:txBody>
          <a:bodyPr>
            <a:normAutofit fontScale="90000"/>
          </a:bodyPr>
          <a:lstStyle/>
          <a:p>
            <a:r>
              <a:rPr lang="de-DE" sz="4400" dirty="0"/>
              <a:t>1. Regulatorische Konzeption</a:t>
            </a:r>
            <a:br>
              <a:rPr lang="de-DE" sz="4400" dirty="0"/>
            </a:br>
            <a:r>
              <a:rPr lang="de-DE" sz="4400" dirty="0"/>
              <a:t/>
            </a:r>
            <a:br>
              <a:rPr lang="de-DE" sz="4400" dirty="0"/>
            </a:br>
            <a:endParaRPr lang="de-DE" sz="4400" dirty="0"/>
          </a:p>
        </p:txBody>
      </p:sp>
    </p:spTree>
    <p:extLst>
      <p:ext uri="{BB962C8B-B14F-4D97-AF65-F5344CB8AC3E}">
        <p14:creationId xmlns:p14="http://schemas.microsoft.com/office/powerpoint/2010/main" val="1455900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6122" y="696861"/>
            <a:ext cx="10568408" cy="625829"/>
          </a:xfrm>
        </p:spPr>
        <p:txBody>
          <a:bodyPr>
            <a:normAutofit fontScale="90000"/>
          </a:bodyPr>
          <a:lstStyle/>
          <a:p>
            <a:r>
              <a:rPr lang="de-DE" dirty="0"/>
              <a:t>1</a:t>
            </a:r>
            <a:r>
              <a:rPr lang="de-DE" sz="3200" dirty="0"/>
              <a:t>. Regulatorische Konzeption</a:t>
            </a:r>
            <a:br>
              <a:rPr lang="de-DE" sz="3200" dirty="0"/>
            </a:br>
            <a:r>
              <a:rPr lang="de-DE" sz="3200" dirty="0"/>
              <a:t/>
            </a:r>
            <a:br>
              <a:rPr lang="de-DE" sz="3200" dirty="0"/>
            </a:br>
            <a:endParaRPr lang="de-DE" sz="3200" dirty="0"/>
          </a:p>
        </p:txBody>
      </p:sp>
      <p:sp>
        <p:nvSpPr>
          <p:cNvPr id="14" name="Titel 1">
            <a:extLst>
              <a:ext uri="{FF2B5EF4-FFF2-40B4-BE49-F238E27FC236}">
                <a16:creationId xmlns:a16="http://schemas.microsoft.com/office/drawing/2014/main" xmlns="" id="{2AD6DF3A-D71C-4F74-80CE-43D429675AD6}"/>
              </a:ext>
            </a:extLst>
          </p:cNvPr>
          <p:cNvSpPr txBox="1">
            <a:spLocks/>
          </p:cNvSpPr>
          <p:nvPr/>
        </p:nvSpPr>
        <p:spPr>
          <a:xfrm>
            <a:off x="949694" y="1575375"/>
            <a:ext cx="9988272" cy="327529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200" kern="1200">
                <a:solidFill>
                  <a:srgbClr val="7E0000"/>
                </a:solidFill>
                <a:latin typeface="+mn-lt"/>
                <a:ea typeface="+mj-ea"/>
                <a:cs typeface="+mj-cs"/>
              </a:defRPr>
            </a:lvl1pPr>
          </a:lstStyle>
          <a:p>
            <a:r>
              <a:rPr lang="de-DE" dirty="0">
                <a:solidFill>
                  <a:schemeClr val="tx1"/>
                </a:solidFill>
              </a:rPr>
              <a:t>Art 1 Abs 1 DSA: In dieser Verordnung werden harmonisierte Vorschriften für die Erbringung von Vermittlungsdiensten im Binnenmarkt festgelegt</a:t>
            </a:r>
            <a:r>
              <a:rPr lang="de-DE" dirty="0" smtClean="0">
                <a:solidFill>
                  <a:schemeClr val="tx1"/>
                </a:solidFill>
              </a:rPr>
              <a:t>.</a:t>
            </a:r>
          </a:p>
          <a:p>
            <a:endParaRPr lang="de-DE" dirty="0">
              <a:solidFill>
                <a:schemeClr val="tx1"/>
              </a:solidFill>
            </a:endParaRPr>
          </a:p>
          <a:p>
            <a:r>
              <a:rPr lang="de-DE" dirty="0" smtClean="0">
                <a:solidFill>
                  <a:schemeClr val="tx1"/>
                </a:solidFill>
              </a:rPr>
              <a:t>ABER </a:t>
            </a:r>
            <a:r>
              <a:rPr lang="de-DE" dirty="0">
                <a:solidFill>
                  <a:schemeClr val="tx1"/>
                </a:solidFill>
              </a:rPr>
              <a:t>Strafrechtliche Dimension</a:t>
            </a:r>
          </a:p>
          <a:p>
            <a:endParaRPr lang="de-DE" dirty="0">
              <a:solidFill>
                <a:schemeClr val="tx1"/>
              </a:solidFill>
            </a:endParaRPr>
          </a:p>
        </p:txBody>
      </p:sp>
    </p:spTree>
    <p:extLst>
      <p:ext uri="{BB962C8B-B14F-4D97-AF65-F5344CB8AC3E}">
        <p14:creationId xmlns:p14="http://schemas.microsoft.com/office/powerpoint/2010/main" val="2752999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6122" y="696861"/>
            <a:ext cx="10568408" cy="625829"/>
          </a:xfrm>
        </p:spPr>
        <p:txBody>
          <a:bodyPr>
            <a:normAutofit fontScale="90000"/>
          </a:bodyPr>
          <a:lstStyle/>
          <a:p>
            <a:r>
              <a:rPr lang="de-DE" dirty="0"/>
              <a:t>1</a:t>
            </a:r>
            <a:r>
              <a:rPr lang="de-DE" sz="3200" dirty="0"/>
              <a:t>. Regulatorische Konzeption</a:t>
            </a:r>
            <a:br>
              <a:rPr lang="de-DE" sz="3200" dirty="0"/>
            </a:br>
            <a:r>
              <a:rPr lang="de-DE" sz="3200" dirty="0"/>
              <a:t/>
            </a:r>
            <a:br>
              <a:rPr lang="de-DE" sz="3200" dirty="0"/>
            </a:br>
            <a:endParaRPr lang="de-DE" sz="3200" dirty="0"/>
          </a:p>
        </p:txBody>
      </p:sp>
      <p:sp>
        <p:nvSpPr>
          <p:cNvPr id="14" name="Titel 1">
            <a:extLst>
              <a:ext uri="{FF2B5EF4-FFF2-40B4-BE49-F238E27FC236}">
                <a16:creationId xmlns:a16="http://schemas.microsoft.com/office/drawing/2014/main" xmlns="" id="{2AD6DF3A-D71C-4F74-80CE-43D429675AD6}"/>
              </a:ext>
            </a:extLst>
          </p:cNvPr>
          <p:cNvSpPr txBox="1">
            <a:spLocks/>
          </p:cNvSpPr>
          <p:nvPr/>
        </p:nvSpPr>
        <p:spPr>
          <a:xfrm>
            <a:off x="949692" y="1122529"/>
            <a:ext cx="9753141" cy="410111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200" kern="1200">
                <a:solidFill>
                  <a:srgbClr val="7E0000"/>
                </a:solidFill>
                <a:latin typeface="+mn-lt"/>
                <a:ea typeface="+mj-ea"/>
                <a:cs typeface="+mj-cs"/>
              </a:defRPr>
            </a:lvl1pPr>
          </a:lstStyle>
          <a:p>
            <a:r>
              <a:rPr lang="de-DE" sz="2400" dirty="0">
                <a:solidFill>
                  <a:schemeClr val="tx1"/>
                </a:solidFill>
              </a:rPr>
              <a:t>Regulatorische Verschiebung zu den </a:t>
            </a:r>
            <a:r>
              <a:rPr lang="de-DE" sz="2400" dirty="0" err="1" smtClean="0">
                <a:solidFill>
                  <a:schemeClr val="tx1"/>
                </a:solidFill>
              </a:rPr>
              <a:t>Diensteanbietern</a:t>
            </a:r>
            <a:r>
              <a:rPr lang="de-DE" sz="2400" dirty="0" smtClean="0">
                <a:solidFill>
                  <a:schemeClr val="tx1"/>
                </a:solidFill>
              </a:rPr>
              <a:t/>
            </a:r>
            <a:br>
              <a:rPr lang="de-DE" sz="2400" dirty="0" smtClean="0">
                <a:solidFill>
                  <a:schemeClr val="tx1"/>
                </a:solidFill>
              </a:rPr>
            </a:br>
            <a:r>
              <a:rPr lang="de-DE" sz="2400" dirty="0" smtClean="0">
                <a:solidFill>
                  <a:schemeClr val="tx1"/>
                </a:solidFill>
              </a:rPr>
              <a:t>(auch von Aufgaben der Strafverfolgung)</a:t>
            </a:r>
            <a:endParaRPr lang="de-DE" sz="2400" dirty="0">
              <a:solidFill>
                <a:schemeClr val="tx1"/>
              </a:solidFill>
            </a:endParaRPr>
          </a:p>
          <a:p>
            <a:endParaRPr lang="de-DE" sz="2400" dirty="0" smtClean="0">
              <a:solidFill>
                <a:schemeClr val="tx1"/>
              </a:solidFill>
            </a:endParaRPr>
          </a:p>
          <a:p>
            <a:r>
              <a:rPr lang="de-DE" sz="2400" dirty="0" smtClean="0">
                <a:solidFill>
                  <a:schemeClr val="tx1"/>
                </a:solidFill>
              </a:rPr>
              <a:t>Privatisierung des Rechtsschutzes</a:t>
            </a:r>
            <a:endParaRPr lang="de-DE" sz="2400" dirty="0">
              <a:solidFill>
                <a:schemeClr val="tx1"/>
              </a:solidFill>
            </a:endParaRPr>
          </a:p>
          <a:p>
            <a:endParaRPr lang="de-DE" sz="2400" dirty="0">
              <a:solidFill>
                <a:schemeClr val="tx1"/>
              </a:solidFill>
            </a:endParaRPr>
          </a:p>
          <a:p>
            <a:pPr marL="342900" indent="-342900">
              <a:buFont typeface="Wingdings" panose="05000000000000000000" pitchFamily="2" charset="2"/>
              <a:buChar char="Ø"/>
            </a:pPr>
            <a:r>
              <a:rPr lang="de-DE" sz="2400" dirty="0" smtClean="0">
                <a:solidFill>
                  <a:schemeClr val="tx1"/>
                </a:solidFill>
              </a:rPr>
              <a:t> Melde- und Abhilfeverfahren in Kombination mit Haftungsregelugen</a:t>
            </a:r>
          </a:p>
          <a:p>
            <a:pPr marL="342900" indent="-342900">
              <a:buFont typeface="Wingdings" panose="05000000000000000000" pitchFamily="2" charset="2"/>
              <a:buChar char="Ø"/>
            </a:pPr>
            <a:endParaRPr lang="de-DE" sz="2400" dirty="0">
              <a:solidFill>
                <a:schemeClr val="tx1"/>
              </a:solidFill>
            </a:endParaRPr>
          </a:p>
          <a:p>
            <a:pPr marL="342900" indent="-342900">
              <a:buFont typeface="Wingdings" panose="05000000000000000000" pitchFamily="2" charset="2"/>
              <a:buChar char="Ø"/>
            </a:pPr>
            <a:r>
              <a:rPr lang="de-DE" sz="2400" dirty="0" smtClean="0">
                <a:solidFill>
                  <a:schemeClr val="tx1"/>
                </a:solidFill>
              </a:rPr>
              <a:t>Online-Plattformen (Internes-Beschwerdemanagementsystem, Außergerichtliche Streitbeilegung)</a:t>
            </a:r>
          </a:p>
          <a:p>
            <a:pPr marL="342900" indent="-342900">
              <a:buFont typeface="Wingdings" panose="05000000000000000000" pitchFamily="2" charset="2"/>
              <a:buChar char="Ø"/>
            </a:pPr>
            <a:endParaRPr lang="de-DE" sz="2400" dirty="0">
              <a:solidFill>
                <a:schemeClr val="tx1"/>
              </a:solidFill>
            </a:endParaRPr>
          </a:p>
          <a:p>
            <a:r>
              <a:rPr lang="de-DE" sz="2400" dirty="0" smtClean="0">
                <a:solidFill>
                  <a:schemeClr val="tx1"/>
                </a:solidFill>
              </a:rPr>
              <a:t>Zusätzliche private Vorgaben </a:t>
            </a:r>
          </a:p>
          <a:p>
            <a:pPr marL="342900" indent="-342900">
              <a:buFont typeface="Wingdings" panose="05000000000000000000" pitchFamily="2" charset="2"/>
              <a:buChar char="Ø"/>
            </a:pPr>
            <a:endParaRPr lang="de-DE" sz="2400" dirty="0">
              <a:solidFill>
                <a:schemeClr val="tx1"/>
              </a:solidFill>
            </a:endParaRPr>
          </a:p>
          <a:p>
            <a:pPr marL="342900" indent="-342900">
              <a:buFont typeface="Wingdings" panose="05000000000000000000" pitchFamily="2" charset="2"/>
              <a:buChar char="Ø"/>
            </a:pPr>
            <a:r>
              <a:rPr lang="de-DE" sz="2400" dirty="0">
                <a:solidFill>
                  <a:schemeClr val="tx1"/>
                </a:solidFill>
              </a:rPr>
              <a:t>Branchennormen / Verhaltenskodizes</a:t>
            </a:r>
          </a:p>
          <a:p>
            <a:pPr marL="342900" indent="-342900">
              <a:buFont typeface="Wingdings" panose="05000000000000000000" pitchFamily="2" charset="2"/>
              <a:buChar char="Ø"/>
            </a:pPr>
            <a:endParaRPr lang="de-DE" sz="2400" dirty="0">
              <a:solidFill>
                <a:schemeClr val="tx1"/>
              </a:solidFill>
            </a:endParaRPr>
          </a:p>
        </p:txBody>
      </p:sp>
    </p:spTree>
    <p:extLst>
      <p:ext uri="{BB962C8B-B14F-4D97-AF65-F5344CB8AC3E}">
        <p14:creationId xmlns:p14="http://schemas.microsoft.com/office/powerpoint/2010/main" val="1806842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42424" y="2768691"/>
            <a:ext cx="10568408" cy="625829"/>
          </a:xfrm>
        </p:spPr>
        <p:txBody>
          <a:bodyPr>
            <a:normAutofit fontScale="90000"/>
          </a:bodyPr>
          <a:lstStyle/>
          <a:p>
            <a:r>
              <a:rPr lang="de-DE" sz="4400" dirty="0"/>
              <a:t>2. Nationale </a:t>
            </a:r>
            <a:r>
              <a:rPr lang="de-DE" sz="4400" dirty="0" err="1"/>
              <a:t>Hate</a:t>
            </a:r>
            <a:r>
              <a:rPr lang="de-DE" sz="4400" dirty="0"/>
              <a:t>-Speech Regelungen</a:t>
            </a:r>
            <a:br>
              <a:rPr lang="de-DE" sz="4400" dirty="0"/>
            </a:br>
            <a:r>
              <a:rPr lang="de-DE" sz="4400" dirty="0"/>
              <a:t/>
            </a:r>
            <a:br>
              <a:rPr lang="de-DE" sz="4400" dirty="0"/>
            </a:br>
            <a:r>
              <a:rPr lang="de-DE" sz="4400" dirty="0"/>
              <a:t/>
            </a:r>
            <a:br>
              <a:rPr lang="de-DE" sz="4400" dirty="0"/>
            </a:br>
            <a:endParaRPr lang="de-DE" sz="4400" dirty="0"/>
          </a:p>
        </p:txBody>
      </p:sp>
    </p:spTree>
    <p:extLst>
      <p:ext uri="{BB962C8B-B14F-4D97-AF65-F5344CB8AC3E}">
        <p14:creationId xmlns:p14="http://schemas.microsoft.com/office/powerpoint/2010/main" val="1816487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6122" y="696861"/>
            <a:ext cx="10568408" cy="625829"/>
          </a:xfrm>
        </p:spPr>
        <p:txBody>
          <a:bodyPr>
            <a:normAutofit fontScale="90000"/>
          </a:bodyPr>
          <a:lstStyle/>
          <a:p>
            <a:r>
              <a:rPr lang="de-DE" dirty="0"/>
              <a:t>2</a:t>
            </a:r>
            <a:r>
              <a:rPr lang="de-DE" sz="3200" dirty="0"/>
              <a:t>. Nationale </a:t>
            </a:r>
            <a:r>
              <a:rPr lang="de-DE" sz="3200" dirty="0" err="1"/>
              <a:t>Hate</a:t>
            </a:r>
            <a:r>
              <a:rPr lang="de-DE" sz="3200" dirty="0"/>
              <a:t>-Speech Regelungen</a:t>
            </a:r>
            <a:br>
              <a:rPr lang="de-DE" sz="3200" dirty="0"/>
            </a:br>
            <a:r>
              <a:rPr lang="de-DE" sz="3200" dirty="0"/>
              <a:t/>
            </a:r>
            <a:br>
              <a:rPr lang="de-DE" sz="3200" dirty="0"/>
            </a:br>
            <a:r>
              <a:rPr lang="de-DE" sz="3200" dirty="0"/>
              <a:t/>
            </a:r>
            <a:br>
              <a:rPr lang="de-DE" sz="3200" dirty="0"/>
            </a:br>
            <a:endParaRPr lang="de-DE" sz="3200" dirty="0"/>
          </a:p>
        </p:txBody>
      </p:sp>
      <p:sp>
        <p:nvSpPr>
          <p:cNvPr id="4" name="Textfeld 3">
            <a:extLst>
              <a:ext uri="{FF2B5EF4-FFF2-40B4-BE49-F238E27FC236}">
                <a16:creationId xmlns:a16="http://schemas.microsoft.com/office/drawing/2014/main" xmlns="" id="{AEB1B452-B30B-4B1A-AD1A-59D132413F5B}"/>
              </a:ext>
            </a:extLst>
          </p:cNvPr>
          <p:cNvSpPr txBox="1"/>
          <p:nvPr/>
        </p:nvSpPr>
        <p:spPr>
          <a:xfrm>
            <a:off x="1292771" y="1555531"/>
            <a:ext cx="9112469" cy="3108543"/>
          </a:xfrm>
          <a:prstGeom prst="rect">
            <a:avLst/>
          </a:prstGeom>
          <a:noFill/>
        </p:spPr>
        <p:txBody>
          <a:bodyPr wrap="square">
            <a:spAutoFit/>
          </a:bodyPr>
          <a:lstStyle/>
          <a:p>
            <a:r>
              <a:rPr lang="de-DE" sz="2800" dirty="0"/>
              <a:t>Art 2 </a:t>
            </a:r>
            <a:r>
              <a:rPr lang="de-DE" sz="2800" dirty="0" err="1"/>
              <a:t>lit</a:t>
            </a:r>
            <a:r>
              <a:rPr lang="de-DE" sz="2800" dirty="0"/>
              <a:t> g DSA </a:t>
            </a:r>
            <a:r>
              <a:rPr lang="de-DE" sz="2800" b="1" dirty="0"/>
              <a:t>„illegale Inhalte“ </a:t>
            </a:r>
            <a:r>
              <a:rPr lang="de-DE" sz="2800" dirty="0"/>
              <a:t>alle Informationen, die als solche oder durch ihre Bezugnahme auf eine Tätigkeit, einschließlich des Verkaufs von Produkten oder der Erbringung von Dienstleistungen, nicht im Einklang mit dem Unionsrecht oder </a:t>
            </a:r>
            <a:r>
              <a:rPr lang="de-DE" sz="2800" b="1" dirty="0"/>
              <a:t>dem Recht eines Mitgliedstaats </a:t>
            </a:r>
            <a:r>
              <a:rPr lang="de-DE" sz="2800" dirty="0"/>
              <a:t>stehen, ungeachtet des genauen Gegenstands oder der Art der betreffenden Rechtsvorschriften;</a:t>
            </a:r>
            <a:endParaRPr lang="de-AT" sz="2800" dirty="0"/>
          </a:p>
        </p:txBody>
      </p:sp>
    </p:spTree>
    <p:extLst>
      <p:ext uri="{BB962C8B-B14F-4D97-AF65-F5344CB8AC3E}">
        <p14:creationId xmlns:p14="http://schemas.microsoft.com/office/powerpoint/2010/main" val="2248220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6122" y="696861"/>
            <a:ext cx="10568408" cy="625829"/>
          </a:xfrm>
        </p:spPr>
        <p:txBody>
          <a:bodyPr>
            <a:normAutofit fontScale="90000"/>
          </a:bodyPr>
          <a:lstStyle/>
          <a:p>
            <a:r>
              <a:rPr lang="de-DE" dirty="0"/>
              <a:t>2</a:t>
            </a:r>
            <a:r>
              <a:rPr lang="de-DE" sz="3200" dirty="0"/>
              <a:t>. Nationale </a:t>
            </a:r>
            <a:r>
              <a:rPr lang="de-DE" sz="3200" dirty="0" err="1"/>
              <a:t>Hate</a:t>
            </a:r>
            <a:r>
              <a:rPr lang="de-DE" sz="3200" dirty="0"/>
              <a:t>-Speech Regelungen</a:t>
            </a:r>
            <a:br>
              <a:rPr lang="de-DE" sz="3200" dirty="0"/>
            </a:br>
            <a:r>
              <a:rPr lang="de-DE" sz="3200" dirty="0"/>
              <a:t/>
            </a:r>
            <a:br>
              <a:rPr lang="de-DE" sz="3200" dirty="0"/>
            </a:br>
            <a:r>
              <a:rPr lang="de-DE" sz="3200" dirty="0"/>
              <a:t/>
            </a:r>
            <a:br>
              <a:rPr lang="de-DE" sz="3200" dirty="0"/>
            </a:br>
            <a:endParaRPr lang="de-DE" sz="3200" dirty="0"/>
          </a:p>
        </p:txBody>
      </p:sp>
      <p:sp>
        <p:nvSpPr>
          <p:cNvPr id="4" name="Textfeld 3">
            <a:extLst>
              <a:ext uri="{FF2B5EF4-FFF2-40B4-BE49-F238E27FC236}">
                <a16:creationId xmlns:a16="http://schemas.microsoft.com/office/drawing/2014/main" xmlns="" id="{AEB1B452-B30B-4B1A-AD1A-59D132413F5B}"/>
              </a:ext>
            </a:extLst>
          </p:cNvPr>
          <p:cNvSpPr txBox="1"/>
          <p:nvPr/>
        </p:nvSpPr>
        <p:spPr>
          <a:xfrm>
            <a:off x="117113" y="792480"/>
            <a:ext cx="11970383" cy="4955203"/>
          </a:xfrm>
          <a:prstGeom prst="rect">
            <a:avLst/>
          </a:prstGeom>
          <a:noFill/>
        </p:spPr>
        <p:txBody>
          <a:bodyPr wrap="square">
            <a:spAutoFit/>
          </a:bodyPr>
          <a:lstStyle/>
          <a:p>
            <a:r>
              <a:rPr lang="de-AT" sz="2800" dirty="0"/>
              <a:t>§ </a:t>
            </a:r>
            <a:r>
              <a:rPr lang="de-AT" sz="2800" dirty="0" smtClean="0"/>
              <a:t>283 StGB Verhetzung</a:t>
            </a:r>
            <a:endParaRPr lang="de-AT" sz="2800" dirty="0"/>
          </a:p>
          <a:p>
            <a:r>
              <a:rPr lang="de-AT" sz="2800" dirty="0" smtClean="0"/>
              <a:t>(</a:t>
            </a:r>
            <a:r>
              <a:rPr lang="de-AT" sz="2800" dirty="0"/>
              <a:t>1) Wer öffentlich auf eine Weise, dass es vielen Menschen zugänglich wird</a:t>
            </a:r>
            <a:r>
              <a:rPr lang="de-AT" sz="2800" dirty="0" smtClean="0"/>
              <a:t>, </a:t>
            </a:r>
            <a:r>
              <a:rPr lang="de-AT" sz="2800" dirty="0"/>
              <a:t>	</a:t>
            </a:r>
          </a:p>
          <a:p>
            <a:r>
              <a:rPr lang="de-AT" sz="1600" dirty="0" smtClean="0"/>
              <a:t>1. zu Gewalt gegen eine Kirche oder Religionsgesellschaft oder eine andere nach den vorhandenen oder fehlenden Kriterien der Rasse, der Hautfarbe, der Sprache, der Religion oder Weltanschauung, der Staatsangehörigkeit, der Abstammung oder nationalen oder ethnischen Herkunft, des Geschlechts, einer Behinderung, des Alters oder der sexuellen Ausrichtung definierte Gruppe von Personen oder gegen ein Mitglied einer solchen Gruppe ausdrücklich wegen der Zugehörigkeit zu dieser Gruppe auffordert oder zu Hass gegen sie aufstachelt,</a:t>
            </a:r>
          </a:p>
          <a:p>
            <a:r>
              <a:rPr lang="de-AT" sz="2800" dirty="0" smtClean="0"/>
              <a:t>2. eine der in Z 1 bezeichneten Gruppen oder eine </a:t>
            </a:r>
            <a:r>
              <a:rPr lang="de-AT" sz="2800" b="1" dirty="0" smtClean="0"/>
              <a:t>Person</a:t>
            </a:r>
            <a:r>
              <a:rPr lang="de-AT" sz="2800" dirty="0" smtClean="0"/>
              <a:t> wegen der Zugehörigkeit zu einer solchen Gruppe in der </a:t>
            </a:r>
            <a:r>
              <a:rPr lang="de-AT" sz="2800" b="1" dirty="0" smtClean="0"/>
              <a:t>Absicht</a:t>
            </a:r>
            <a:r>
              <a:rPr lang="de-AT" sz="2800" dirty="0" smtClean="0"/>
              <a:t>, die </a:t>
            </a:r>
            <a:r>
              <a:rPr lang="de-AT" sz="2800" b="1" dirty="0" smtClean="0"/>
              <a:t>Menschenwürde</a:t>
            </a:r>
            <a:r>
              <a:rPr lang="de-AT" sz="2800" dirty="0" smtClean="0"/>
              <a:t> der Mitglieder der Gruppe oder </a:t>
            </a:r>
            <a:r>
              <a:rPr lang="de-AT" sz="2800" b="1" dirty="0" smtClean="0"/>
              <a:t>der Person zu verletzen</a:t>
            </a:r>
            <a:r>
              <a:rPr lang="de-AT" sz="2800" dirty="0" smtClean="0"/>
              <a:t>, in einer Weise </a:t>
            </a:r>
            <a:r>
              <a:rPr lang="de-AT" sz="2800" b="1" dirty="0" smtClean="0"/>
              <a:t>beschimpft</a:t>
            </a:r>
            <a:r>
              <a:rPr lang="de-AT" sz="2800" dirty="0" smtClean="0"/>
              <a:t>, die geeignet ist, die Gruppe oder </a:t>
            </a:r>
            <a:r>
              <a:rPr lang="de-AT" sz="2800" b="1" dirty="0" smtClean="0"/>
              <a:t>Person in der öffentlichen Meinung </a:t>
            </a:r>
            <a:r>
              <a:rPr lang="de-AT" sz="2800" dirty="0" smtClean="0"/>
              <a:t>verächtlich zu machen oder </a:t>
            </a:r>
            <a:r>
              <a:rPr lang="de-AT" sz="2800" b="1" dirty="0" smtClean="0"/>
              <a:t>herabzusetzen</a:t>
            </a:r>
            <a:r>
              <a:rPr lang="de-AT" sz="2800" dirty="0" smtClean="0"/>
              <a:t>, oder</a:t>
            </a:r>
          </a:p>
          <a:p>
            <a:r>
              <a:rPr lang="de-AT" sz="2800" dirty="0" smtClean="0"/>
              <a:t>ist </a:t>
            </a:r>
            <a:r>
              <a:rPr lang="de-AT" sz="2800" dirty="0"/>
              <a:t>mit Freiheitsstrafe bis zu zwei Jahren zu bestrafen.</a:t>
            </a:r>
          </a:p>
          <a:p>
            <a:endParaRPr lang="de-AT" sz="2800" dirty="0"/>
          </a:p>
        </p:txBody>
      </p:sp>
    </p:spTree>
    <p:extLst>
      <p:ext uri="{BB962C8B-B14F-4D97-AF65-F5344CB8AC3E}">
        <p14:creationId xmlns:p14="http://schemas.microsoft.com/office/powerpoint/2010/main" val="635497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6122" y="696861"/>
            <a:ext cx="10568408" cy="625829"/>
          </a:xfrm>
        </p:spPr>
        <p:txBody>
          <a:bodyPr>
            <a:normAutofit fontScale="90000"/>
          </a:bodyPr>
          <a:lstStyle/>
          <a:p>
            <a:r>
              <a:rPr lang="de-DE" dirty="0"/>
              <a:t>2</a:t>
            </a:r>
            <a:r>
              <a:rPr lang="de-DE" sz="3200" dirty="0"/>
              <a:t>. Nationale </a:t>
            </a:r>
            <a:r>
              <a:rPr lang="de-DE" sz="3200" dirty="0" err="1"/>
              <a:t>Hate</a:t>
            </a:r>
            <a:r>
              <a:rPr lang="de-DE" sz="3200" dirty="0"/>
              <a:t>-Speech Regelungen</a:t>
            </a:r>
            <a:br>
              <a:rPr lang="de-DE" sz="3200" dirty="0"/>
            </a:br>
            <a:r>
              <a:rPr lang="de-DE" sz="3200" dirty="0"/>
              <a:t/>
            </a:r>
            <a:br>
              <a:rPr lang="de-DE" sz="3200" dirty="0"/>
            </a:br>
            <a:r>
              <a:rPr lang="de-DE" sz="3200" dirty="0"/>
              <a:t/>
            </a:r>
            <a:br>
              <a:rPr lang="de-DE" sz="3200" dirty="0"/>
            </a:br>
            <a:endParaRPr lang="de-DE" sz="3200" dirty="0"/>
          </a:p>
        </p:txBody>
      </p:sp>
      <p:sp>
        <p:nvSpPr>
          <p:cNvPr id="4" name="Textfeld 3">
            <a:extLst>
              <a:ext uri="{FF2B5EF4-FFF2-40B4-BE49-F238E27FC236}">
                <a16:creationId xmlns:a16="http://schemas.microsoft.com/office/drawing/2014/main" xmlns="" id="{AEB1B452-B30B-4B1A-AD1A-59D132413F5B}"/>
              </a:ext>
            </a:extLst>
          </p:cNvPr>
          <p:cNvSpPr txBox="1"/>
          <p:nvPr/>
        </p:nvSpPr>
        <p:spPr>
          <a:xfrm>
            <a:off x="1292771" y="1555531"/>
            <a:ext cx="9112469" cy="2677656"/>
          </a:xfrm>
          <a:prstGeom prst="rect">
            <a:avLst/>
          </a:prstGeom>
          <a:noFill/>
        </p:spPr>
        <p:txBody>
          <a:bodyPr wrap="square">
            <a:spAutoFit/>
          </a:bodyPr>
          <a:lstStyle/>
          <a:p>
            <a:r>
              <a:rPr lang="de-DE" sz="2800" dirty="0"/>
              <a:t>Art 8 Abs 1 DSA Nach Eingang einer Anordnung zum Vorgehen gegen einen bestimmten illegalen Inhalt, die von den zuständigen nationalen Justiz- oder Verwaltungsbehörden </a:t>
            </a:r>
            <a:r>
              <a:rPr lang="de-DE" sz="2800" b="1" dirty="0"/>
              <a:t>auf der Grundlage </a:t>
            </a:r>
            <a:r>
              <a:rPr lang="de-DE" sz="2800" dirty="0"/>
              <a:t>des geltenden Unionsrechts oder </a:t>
            </a:r>
            <a:r>
              <a:rPr lang="de-DE" sz="2800" b="1" dirty="0"/>
              <a:t>des nationalen Rechts </a:t>
            </a:r>
            <a:r>
              <a:rPr lang="de-DE" sz="2800" dirty="0"/>
              <a:t>im Einklang mit dem Unionsrecht erlassen wurde, teilen …</a:t>
            </a:r>
            <a:endParaRPr lang="de-AT" sz="2800" dirty="0"/>
          </a:p>
        </p:txBody>
      </p:sp>
    </p:spTree>
    <p:extLst>
      <p:ext uri="{BB962C8B-B14F-4D97-AF65-F5344CB8AC3E}">
        <p14:creationId xmlns:p14="http://schemas.microsoft.com/office/powerpoint/2010/main" val="475452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342</Words>
  <Application>Microsoft Office PowerPoint</Application>
  <PresentationFormat>Benutzerdefiniert</PresentationFormat>
  <Paragraphs>77</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Office</vt:lpstr>
      <vt:lpstr>PowerPoint-Präsentation</vt:lpstr>
      <vt:lpstr>Europa- und Verfassungsrechtliche Überlegungen</vt:lpstr>
      <vt:lpstr>1. Regulatorische Konzeption  </vt:lpstr>
      <vt:lpstr>1. Regulatorische Konzeption  </vt:lpstr>
      <vt:lpstr>1. Regulatorische Konzeption  </vt:lpstr>
      <vt:lpstr>2. Nationale Hate-Speech Regelungen   </vt:lpstr>
      <vt:lpstr>2. Nationale Hate-Speech Regelungen   </vt:lpstr>
      <vt:lpstr>2. Nationale Hate-Speech Regelungen   </vt:lpstr>
      <vt:lpstr>2. Nationale Hate-Speech Regelungen   </vt:lpstr>
      <vt:lpstr>2. Nationale Hate-Speech Regelungen   </vt:lpstr>
      <vt:lpstr>2. Nationale Hate-Speech Regelungen   </vt:lpstr>
      <vt:lpstr>3. Menschenrechtliche Dimensionen    </vt:lpstr>
      <vt:lpstr>3. Menschenrechtliche Dimensionen   </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Konrad Lachmayer</dc:creator>
  <cp:lastModifiedBy>KL</cp:lastModifiedBy>
  <cp:revision>34</cp:revision>
  <dcterms:created xsi:type="dcterms:W3CDTF">2020-10-22T21:03:50Z</dcterms:created>
  <dcterms:modified xsi:type="dcterms:W3CDTF">2021-06-24T10:26:26Z</dcterms:modified>
</cp:coreProperties>
</file>