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68" r:id="rId3"/>
    <p:sldId id="267" r:id="rId4"/>
    <p:sldId id="258" r:id="rId5"/>
    <p:sldId id="261" r:id="rId6"/>
    <p:sldId id="269" r:id="rId7"/>
  </p:sldIdLst>
  <p:sldSz cx="12192000" cy="6858000"/>
  <p:notesSz cx="6858000" cy="9144000"/>
  <p:embeddedFontLst>
    <p:embeddedFont>
      <p:font typeface="Barlow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Helvetica Neue Light" panose="020B0604020202020204" charset="0"/>
      <p:regular r:id="rId21"/>
      <p:bold r:id="rId22"/>
      <p:italic r:id="rId23"/>
      <p:boldItalic r:id="rId24"/>
    </p:embeddedFont>
    <p:embeddedFont>
      <p:font typeface="Quattrocento Sans" panose="020B060402020202020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oboto Medium" panose="02000000000000000000" pitchFamily="2" charset="0"/>
      <p:regular r:id="rId33"/>
      <p:bold r:id="rId34"/>
      <p:italic r:id="rId35"/>
      <p:boldItalic r:id="rId36"/>
    </p:embeddedFont>
    <p:embeddedFont>
      <p:font typeface="Roboto Thin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MOfhhwmW2JS+MKCSKhLqc17/O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924"/>
    <a:srgbClr val="FF9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77188" autoAdjust="0"/>
  </p:normalViewPr>
  <p:slideViewPr>
    <p:cSldViewPr snapToGrid="0" snapToObjects="1">
      <p:cViewPr varScale="1">
        <p:scale>
          <a:sx n="48" d="100"/>
          <a:sy n="48" d="100"/>
        </p:scale>
        <p:origin x="4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9" Type="http://schemas.openxmlformats.org/officeDocument/2006/relationships/font" Target="fonts/font31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font" Target="fonts/font2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font" Target="fonts/font25.fntdata"/><Relationship Id="rId38" Type="http://schemas.openxmlformats.org/officeDocument/2006/relationships/font" Target="fonts/font30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openxmlformats.org/officeDocument/2006/relationships/font" Target="fonts/font29.fntdata"/><Relationship Id="rId40" Type="http://schemas.openxmlformats.org/officeDocument/2006/relationships/font" Target="fonts/font32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font" Target="fonts/font28.fntdata"/><Relationship Id="rId57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font" Target="fonts/font27.fntdata"/><Relationship Id="rId5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E5E9D-5BDA-4C1C-A968-C6DDC2D5D896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F0B3B7D-BCC9-41F2-A149-F2C4303E165F}">
      <dgm:prSet phldrT="[Text]"/>
      <dgm:spPr/>
      <dgm:t>
        <a:bodyPr/>
        <a:lstStyle/>
        <a:p>
          <a:r>
            <a:rPr lang="de-DE" dirty="0"/>
            <a:t>Unternehmen</a:t>
          </a:r>
          <a:endParaRPr lang="en-GB" dirty="0"/>
        </a:p>
      </dgm:t>
    </dgm:pt>
    <dgm:pt modelId="{03934F58-61F6-4FAA-8D51-335266DEE43C}" type="parTrans" cxnId="{FEA6C14A-A00F-4E87-9BE6-420CC8302009}">
      <dgm:prSet/>
      <dgm:spPr/>
      <dgm:t>
        <a:bodyPr/>
        <a:lstStyle/>
        <a:p>
          <a:endParaRPr lang="en-GB"/>
        </a:p>
      </dgm:t>
    </dgm:pt>
    <dgm:pt modelId="{E3B976F7-4F22-44B2-B71E-1A4908B5F33B}" type="sibTrans" cxnId="{FEA6C14A-A00F-4E87-9BE6-420CC8302009}">
      <dgm:prSet/>
      <dgm:spPr/>
      <dgm:t>
        <a:bodyPr/>
        <a:lstStyle/>
        <a:p>
          <a:endParaRPr lang="en-GB"/>
        </a:p>
      </dgm:t>
    </dgm:pt>
    <dgm:pt modelId="{1374CB76-5166-47AE-A8B6-2CC24E4ED174}">
      <dgm:prSet phldrT="[Text]"/>
      <dgm:spPr/>
      <dgm:t>
        <a:bodyPr/>
        <a:lstStyle/>
        <a:p>
          <a:r>
            <a:rPr lang="de-DE" dirty="0"/>
            <a:t>Öffentlichkeit</a:t>
          </a:r>
          <a:endParaRPr lang="en-GB" dirty="0"/>
        </a:p>
      </dgm:t>
    </dgm:pt>
    <dgm:pt modelId="{C793BA37-99F5-44F9-B578-9FCB3C79A16C}" type="parTrans" cxnId="{9A859E2D-4827-4E58-AC0D-FE3C986AE6DE}">
      <dgm:prSet/>
      <dgm:spPr/>
      <dgm:t>
        <a:bodyPr/>
        <a:lstStyle/>
        <a:p>
          <a:endParaRPr lang="en-GB"/>
        </a:p>
      </dgm:t>
    </dgm:pt>
    <dgm:pt modelId="{4AB2E363-936C-435E-A8F0-9F02B3323756}" type="sibTrans" cxnId="{9A859E2D-4827-4E58-AC0D-FE3C986AE6DE}">
      <dgm:prSet/>
      <dgm:spPr/>
      <dgm:t>
        <a:bodyPr/>
        <a:lstStyle/>
        <a:p>
          <a:endParaRPr lang="en-GB"/>
        </a:p>
      </dgm:t>
    </dgm:pt>
    <dgm:pt modelId="{638BF376-7A12-4333-B4DC-A43CA59E3EFE}">
      <dgm:prSet phldrT="[Text]"/>
      <dgm:spPr/>
      <dgm:t>
        <a:bodyPr/>
        <a:lstStyle/>
        <a:p>
          <a:r>
            <a:rPr lang="de-DE" dirty="0"/>
            <a:t>Staat</a:t>
          </a:r>
          <a:endParaRPr lang="en-GB" dirty="0"/>
        </a:p>
      </dgm:t>
    </dgm:pt>
    <dgm:pt modelId="{49024560-3300-4190-9A6B-CE054758F153}" type="parTrans" cxnId="{6D2CDCB5-0E3C-4374-931B-A3F4B4604B36}">
      <dgm:prSet/>
      <dgm:spPr/>
      <dgm:t>
        <a:bodyPr/>
        <a:lstStyle/>
        <a:p>
          <a:endParaRPr lang="en-GB"/>
        </a:p>
      </dgm:t>
    </dgm:pt>
    <dgm:pt modelId="{E8C26A2D-3770-4770-888E-C54337AE7E7E}" type="sibTrans" cxnId="{6D2CDCB5-0E3C-4374-931B-A3F4B4604B36}">
      <dgm:prSet/>
      <dgm:spPr/>
      <dgm:t>
        <a:bodyPr/>
        <a:lstStyle/>
        <a:p>
          <a:endParaRPr lang="en-GB"/>
        </a:p>
      </dgm:t>
    </dgm:pt>
    <dgm:pt modelId="{206BC068-3B16-4924-A741-6ED8D6992520}" type="pres">
      <dgm:prSet presAssocID="{391E5E9D-5BDA-4C1C-A968-C6DDC2D5D896}" presName="Name0" presStyleCnt="0">
        <dgm:presLayoutVars>
          <dgm:dir/>
          <dgm:resizeHandles val="exact"/>
        </dgm:presLayoutVars>
      </dgm:prSet>
      <dgm:spPr/>
    </dgm:pt>
    <dgm:pt modelId="{EBD04D37-7BAC-4AA2-95D5-415A78BC7598}" type="pres">
      <dgm:prSet presAssocID="{AF0B3B7D-BCC9-41F2-A149-F2C4303E165F}" presName="node" presStyleLbl="node1" presStyleIdx="0" presStyleCnt="3">
        <dgm:presLayoutVars>
          <dgm:bulletEnabled val="1"/>
        </dgm:presLayoutVars>
      </dgm:prSet>
      <dgm:spPr/>
    </dgm:pt>
    <dgm:pt modelId="{C8CF527B-82FA-4260-B8C9-118D800851A1}" type="pres">
      <dgm:prSet presAssocID="{E3B976F7-4F22-44B2-B71E-1A4908B5F33B}" presName="sibTrans" presStyleLbl="sibTrans2D1" presStyleIdx="0" presStyleCnt="3"/>
      <dgm:spPr/>
    </dgm:pt>
    <dgm:pt modelId="{76F611CD-F088-4660-834E-EA9633D23E4A}" type="pres">
      <dgm:prSet presAssocID="{E3B976F7-4F22-44B2-B71E-1A4908B5F33B}" presName="connectorText" presStyleLbl="sibTrans2D1" presStyleIdx="0" presStyleCnt="3"/>
      <dgm:spPr/>
    </dgm:pt>
    <dgm:pt modelId="{64994903-1716-4540-8FCE-39CF5FE9A682}" type="pres">
      <dgm:prSet presAssocID="{1374CB76-5166-47AE-A8B6-2CC24E4ED174}" presName="node" presStyleLbl="node1" presStyleIdx="1" presStyleCnt="3">
        <dgm:presLayoutVars>
          <dgm:bulletEnabled val="1"/>
        </dgm:presLayoutVars>
      </dgm:prSet>
      <dgm:spPr/>
    </dgm:pt>
    <dgm:pt modelId="{E487F4EE-F4B5-439B-BCF2-278AD223BF26}" type="pres">
      <dgm:prSet presAssocID="{4AB2E363-936C-435E-A8F0-9F02B3323756}" presName="sibTrans" presStyleLbl="sibTrans2D1" presStyleIdx="1" presStyleCnt="3"/>
      <dgm:spPr/>
    </dgm:pt>
    <dgm:pt modelId="{4D89BE71-97C0-4EF3-BDA5-DB71C182E513}" type="pres">
      <dgm:prSet presAssocID="{4AB2E363-936C-435E-A8F0-9F02B3323756}" presName="connectorText" presStyleLbl="sibTrans2D1" presStyleIdx="1" presStyleCnt="3"/>
      <dgm:spPr/>
    </dgm:pt>
    <dgm:pt modelId="{EE9E6C17-FAE8-41EA-864A-9768151953C6}" type="pres">
      <dgm:prSet presAssocID="{638BF376-7A12-4333-B4DC-A43CA59E3EFE}" presName="node" presStyleLbl="node1" presStyleIdx="2" presStyleCnt="3">
        <dgm:presLayoutVars>
          <dgm:bulletEnabled val="1"/>
        </dgm:presLayoutVars>
      </dgm:prSet>
      <dgm:spPr/>
    </dgm:pt>
    <dgm:pt modelId="{81EC194C-54B8-48F1-868E-A614059BFDCC}" type="pres">
      <dgm:prSet presAssocID="{E8C26A2D-3770-4770-888E-C54337AE7E7E}" presName="sibTrans" presStyleLbl="sibTrans2D1" presStyleIdx="2" presStyleCnt="3"/>
      <dgm:spPr/>
    </dgm:pt>
    <dgm:pt modelId="{A6AF9354-8F75-41BF-8C8B-4E271F8D54FE}" type="pres">
      <dgm:prSet presAssocID="{E8C26A2D-3770-4770-888E-C54337AE7E7E}" presName="connectorText" presStyleLbl="sibTrans2D1" presStyleIdx="2" presStyleCnt="3"/>
      <dgm:spPr/>
    </dgm:pt>
  </dgm:ptLst>
  <dgm:cxnLst>
    <dgm:cxn modelId="{9A859E2D-4827-4E58-AC0D-FE3C986AE6DE}" srcId="{391E5E9D-5BDA-4C1C-A968-C6DDC2D5D896}" destId="{1374CB76-5166-47AE-A8B6-2CC24E4ED174}" srcOrd="1" destOrd="0" parTransId="{C793BA37-99F5-44F9-B578-9FCB3C79A16C}" sibTransId="{4AB2E363-936C-435E-A8F0-9F02B3323756}"/>
    <dgm:cxn modelId="{25DAA23A-2C74-4A6D-A1BE-B7E429A92A13}" type="presOf" srcId="{E8C26A2D-3770-4770-888E-C54337AE7E7E}" destId="{A6AF9354-8F75-41BF-8C8B-4E271F8D54FE}" srcOrd="1" destOrd="0" presId="urn:microsoft.com/office/officeart/2005/8/layout/cycle7"/>
    <dgm:cxn modelId="{0B919E68-EFAC-4D0A-ACC5-786D70400483}" type="presOf" srcId="{E3B976F7-4F22-44B2-B71E-1A4908B5F33B}" destId="{C8CF527B-82FA-4260-B8C9-118D800851A1}" srcOrd="0" destOrd="0" presId="urn:microsoft.com/office/officeart/2005/8/layout/cycle7"/>
    <dgm:cxn modelId="{FEA6C14A-A00F-4E87-9BE6-420CC8302009}" srcId="{391E5E9D-5BDA-4C1C-A968-C6DDC2D5D896}" destId="{AF0B3B7D-BCC9-41F2-A149-F2C4303E165F}" srcOrd="0" destOrd="0" parTransId="{03934F58-61F6-4FAA-8D51-335266DEE43C}" sibTransId="{E3B976F7-4F22-44B2-B71E-1A4908B5F33B}"/>
    <dgm:cxn modelId="{4B2F546E-2F05-4AB8-9FC0-229743ABA93E}" type="presOf" srcId="{1374CB76-5166-47AE-A8B6-2CC24E4ED174}" destId="{64994903-1716-4540-8FCE-39CF5FE9A682}" srcOrd="0" destOrd="0" presId="urn:microsoft.com/office/officeart/2005/8/layout/cycle7"/>
    <dgm:cxn modelId="{F251FF70-1C15-4430-92E8-57D61630AC74}" type="presOf" srcId="{4AB2E363-936C-435E-A8F0-9F02B3323756}" destId="{4D89BE71-97C0-4EF3-BDA5-DB71C182E513}" srcOrd="1" destOrd="0" presId="urn:microsoft.com/office/officeart/2005/8/layout/cycle7"/>
    <dgm:cxn modelId="{10CC6BA8-FD80-43FB-BF2E-1A2CFD71642A}" type="presOf" srcId="{4AB2E363-936C-435E-A8F0-9F02B3323756}" destId="{E487F4EE-F4B5-439B-BCF2-278AD223BF26}" srcOrd="0" destOrd="0" presId="urn:microsoft.com/office/officeart/2005/8/layout/cycle7"/>
    <dgm:cxn modelId="{6D2CDCB5-0E3C-4374-931B-A3F4B4604B36}" srcId="{391E5E9D-5BDA-4C1C-A968-C6DDC2D5D896}" destId="{638BF376-7A12-4333-B4DC-A43CA59E3EFE}" srcOrd="2" destOrd="0" parTransId="{49024560-3300-4190-9A6B-CE054758F153}" sibTransId="{E8C26A2D-3770-4770-888E-C54337AE7E7E}"/>
    <dgm:cxn modelId="{9EE2B3B7-AF4A-4D20-830B-DB899D928DAD}" type="presOf" srcId="{638BF376-7A12-4333-B4DC-A43CA59E3EFE}" destId="{EE9E6C17-FAE8-41EA-864A-9768151953C6}" srcOrd="0" destOrd="0" presId="urn:microsoft.com/office/officeart/2005/8/layout/cycle7"/>
    <dgm:cxn modelId="{028CF4C5-5EBC-4EB4-B796-496AB3796AFB}" type="presOf" srcId="{AF0B3B7D-BCC9-41F2-A149-F2C4303E165F}" destId="{EBD04D37-7BAC-4AA2-95D5-415A78BC7598}" srcOrd="0" destOrd="0" presId="urn:microsoft.com/office/officeart/2005/8/layout/cycle7"/>
    <dgm:cxn modelId="{60382FF0-D2D5-492E-B926-0335B699FA70}" type="presOf" srcId="{E3B976F7-4F22-44B2-B71E-1A4908B5F33B}" destId="{76F611CD-F088-4660-834E-EA9633D23E4A}" srcOrd="1" destOrd="0" presId="urn:microsoft.com/office/officeart/2005/8/layout/cycle7"/>
    <dgm:cxn modelId="{0847D1F3-9472-4DD9-A53A-73B8883B4E79}" type="presOf" srcId="{391E5E9D-5BDA-4C1C-A968-C6DDC2D5D896}" destId="{206BC068-3B16-4924-A741-6ED8D6992520}" srcOrd="0" destOrd="0" presId="urn:microsoft.com/office/officeart/2005/8/layout/cycle7"/>
    <dgm:cxn modelId="{2C01DFFA-B740-4C8F-993E-9F01D7C015A1}" type="presOf" srcId="{E8C26A2D-3770-4770-888E-C54337AE7E7E}" destId="{81EC194C-54B8-48F1-868E-A614059BFDCC}" srcOrd="0" destOrd="0" presId="urn:microsoft.com/office/officeart/2005/8/layout/cycle7"/>
    <dgm:cxn modelId="{56976A13-0711-4878-81D4-64AF73387C97}" type="presParOf" srcId="{206BC068-3B16-4924-A741-6ED8D6992520}" destId="{EBD04D37-7BAC-4AA2-95D5-415A78BC7598}" srcOrd="0" destOrd="0" presId="urn:microsoft.com/office/officeart/2005/8/layout/cycle7"/>
    <dgm:cxn modelId="{AF8CF599-C8C3-4F82-B5E6-3458A213ABBB}" type="presParOf" srcId="{206BC068-3B16-4924-A741-6ED8D6992520}" destId="{C8CF527B-82FA-4260-B8C9-118D800851A1}" srcOrd="1" destOrd="0" presId="urn:microsoft.com/office/officeart/2005/8/layout/cycle7"/>
    <dgm:cxn modelId="{E869F99E-78F1-4DCD-89B4-5DC3039070CD}" type="presParOf" srcId="{C8CF527B-82FA-4260-B8C9-118D800851A1}" destId="{76F611CD-F088-4660-834E-EA9633D23E4A}" srcOrd="0" destOrd="0" presId="urn:microsoft.com/office/officeart/2005/8/layout/cycle7"/>
    <dgm:cxn modelId="{29562BDB-B683-4ED7-A096-2B98E451D893}" type="presParOf" srcId="{206BC068-3B16-4924-A741-6ED8D6992520}" destId="{64994903-1716-4540-8FCE-39CF5FE9A682}" srcOrd="2" destOrd="0" presId="urn:microsoft.com/office/officeart/2005/8/layout/cycle7"/>
    <dgm:cxn modelId="{EC6AFCD5-277C-4BF3-B96C-7731073A0F92}" type="presParOf" srcId="{206BC068-3B16-4924-A741-6ED8D6992520}" destId="{E487F4EE-F4B5-439B-BCF2-278AD223BF26}" srcOrd="3" destOrd="0" presId="urn:microsoft.com/office/officeart/2005/8/layout/cycle7"/>
    <dgm:cxn modelId="{1C06F6CD-36FE-40A5-82D5-41A538FFB35F}" type="presParOf" srcId="{E487F4EE-F4B5-439B-BCF2-278AD223BF26}" destId="{4D89BE71-97C0-4EF3-BDA5-DB71C182E513}" srcOrd="0" destOrd="0" presId="urn:microsoft.com/office/officeart/2005/8/layout/cycle7"/>
    <dgm:cxn modelId="{229D72AE-7651-47EC-8BE9-6B8CE61E2B05}" type="presParOf" srcId="{206BC068-3B16-4924-A741-6ED8D6992520}" destId="{EE9E6C17-FAE8-41EA-864A-9768151953C6}" srcOrd="4" destOrd="0" presId="urn:microsoft.com/office/officeart/2005/8/layout/cycle7"/>
    <dgm:cxn modelId="{41C1DC7C-27BB-4B24-8D53-8C5501D17E74}" type="presParOf" srcId="{206BC068-3B16-4924-A741-6ED8D6992520}" destId="{81EC194C-54B8-48F1-868E-A614059BFDCC}" srcOrd="5" destOrd="0" presId="urn:microsoft.com/office/officeart/2005/8/layout/cycle7"/>
    <dgm:cxn modelId="{419729DE-253E-4789-B41C-CCB4609AF193}" type="presParOf" srcId="{81EC194C-54B8-48F1-868E-A614059BFDCC}" destId="{A6AF9354-8F75-41BF-8C8B-4E271F8D54F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04D37-7BAC-4AA2-95D5-415A78BC7598}">
      <dsp:nvSpPr>
        <dsp:cNvPr id="0" name=""/>
        <dsp:cNvSpPr/>
      </dsp:nvSpPr>
      <dsp:spPr>
        <a:xfrm>
          <a:off x="4130761" y="1008"/>
          <a:ext cx="2254076" cy="1127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Unternehmen</a:t>
          </a:r>
          <a:endParaRPr lang="en-GB" sz="2500" kern="1200" dirty="0"/>
        </a:p>
      </dsp:txBody>
      <dsp:txXfrm>
        <a:off x="4163771" y="34018"/>
        <a:ext cx="2188056" cy="1061018"/>
      </dsp:txXfrm>
    </dsp:sp>
    <dsp:sp modelId="{C8CF527B-82FA-4260-B8C9-118D800851A1}">
      <dsp:nvSpPr>
        <dsp:cNvPr id="0" name=""/>
        <dsp:cNvSpPr/>
      </dsp:nvSpPr>
      <dsp:spPr>
        <a:xfrm rot="3600000">
          <a:off x="5601314" y="1978437"/>
          <a:ext cx="1173356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5719653" y="2057330"/>
        <a:ext cx="936678" cy="236677"/>
      </dsp:txXfrm>
    </dsp:sp>
    <dsp:sp modelId="{64994903-1716-4540-8FCE-39CF5FE9A682}">
      <dsp:nvSpPr>
        <dsp:cNvPr id="0" name=""/>
        <dsp:cNvSpPr/>
      </dsp:nvSpPr>
      <dsp:spPr>
        <a:xfrm>
          <a:off x="5991147" y="3223291"/>
          <a:ext cx="2254076" cy="1127038"/>
        </a:xfrm>
        <a:prstGeom prst="roundRect">
          <a:avLst>
            <a:gd name="adj" fmla="val 10000"/>
          </a:avLst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Öffentlichkeit</a:t>
          </a:r>
          <a:endParaRPr lang="en-GB" sz="2500" kern="1200" dirty="0"/>
        </a:p>
      </dsp:txBody>
      <dsp:txXfrm>
        <a:off x="6024157" y="3256301"/>
        <a:ext cx="2188056" cy="1061018"/>
      </dsp:txXfrm>
    </dsp:sp>
    <dsp:sp modelId="{E487F4EE-F4B5-439B-BCF2-278AD223BF26}">
      <dsp:nvSpPr>
        <dsp:cNvPr id="0" name=""/>
        <dsp:cNvSpPr/>
      </dsp:nvSpPr>
      <dsp:spPr>
        <a:xfrm rot="10800000">
          <a:off x="4671121" y="3589579"/>
          <a:ext cx="1173356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 rot="10800000">
        <a:off x="4789460" y="3668472"/>
        <a:ext cx="936678" cy="236677"/>
      </dsp:txXfrm>
    </dsp:sp>
    <dsp:sp modelId="{EE9E6C17-FAE8-41EA-864A-9768151953C6}">
      <dsp:nvSpPr>
        <dsp:cNvPr id="0" name=""/>
        <dsp:cNvSpPr/>
      </dsp:nvSpPr>
      <dsp:spPr>
        <a:xfrm>
          <a:off x="2270375" y="3223291"/>
          <a:ext cx="2254076" cy="1127038"/>
        </a:xfrm>
        <a:prstGeom prst="roundRect">
          <a:avLst>
            <a:gd name="adj" fmla="val 10000"/>
          </a:avLst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Staat</a:t>
          </a:r>
          <a:endParaRPr lang="en-GB" sz="2500" kern="1200" dirty="0"/>
        </a:p>
      </dsp:txBody>
      <dsp:txXfrm>
        <a:off x="2303385" y="3256301"/>
        <a:ext cx="2188056" cy="1061018"/>
      </dsp:txXfrm>
    </dsp:sp>
    <dsp:sp modelId="{81EC194C-54B8-48F1-868E-A614059BFDCC}">
      <dsp:nvSpPr>
        <dsp:cNvPr id="0" name=""/>
        <dsp:cNvSpPr/>
      </dsp:nvSpPr>
      <dsp:spPr>
        <a:xfrm rot="18000000">
          <a:off x="3740928" y="1978437"/>
          <a:ext cx="1173356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3859267" y="2057330"/>
        <a:ext cx="936678" cy="236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4" name="Google Shape;15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A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26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A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A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de-A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78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604433" y="1604211"/>
            <a:ext cx="10983131" cy="457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47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Quattrocento Sans"/>
              <a:buChar char="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0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Char char="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Char char="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 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BF40"/>
              </a:buClr>
              <a:buSzPts val="4400"/>
              <a:buFont typeface="Helvetica Neue"/>
              <a:buNone/>
              <a:defRPr>
                <a:solidFill>
                  <a:srgbClr val="7BBF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/>
          <p:nvPr/>
        </p:nvSpPr>
        <p:spPr>
          <a:xfrm>
            <a:off x="11751276" y="63637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3F3F3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and text">
  <p:cSld name="Laptop and text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1"/>
          <p:cNvGrpSpPr/>
          <p:nvPr/>
        </p:nvGrpSpPr>
        <p:grpSpPr>
          <a:xfrm>
            <a:off x="4084563" y="1623252"/>
            <a:ext cx="7831782" cy="4652735"/>
            <a:chOff x="4527554" y="1398588"/>
            <a:chExt cx="7137394" cy="4240211"/>
          </a:xfrm>
        </p:grpSpPr>
        <p:grpSp>
          <p:nvGrpSpPr>
            <p:cNvPr id="34" name="Google Shape;34;p21"/>
            <p:cNvGrpSpPr/>
            <p:nvPr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</p:grpSpPr>
          <p:sp>
            <p:nvSpPr>
              <p:cNvPr id="35" name="Google Shape;35;p21"/>
              <p:cNvSpPr/>
              <p:nvPr/>
            </p:nvSpPr>
            <p:spPr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36" name="Google Shape;36;p21"/>
              <p:cNvSpPr/>
              <p:nvPr/>
            </p:nvSpPr>
            <p:spPr>
              <a:xfrm>
                <a:off x="5281517" y="1400181"/>
                <a:ext cx="5648222" cy="3940191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3192" extrusionOk="0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37" name="Google Shape;37;p21"/>
              <p:cNvSpPr/>
              <p:nvPr/>
            </p:nvSpPr>
            <p:spPr>
              <a:xfrm>
                <a:off x="5300567" y="1419231"/>
                <a:ext cx="5610123" cy="3903680"/>
              </a:xfrm>
              <a:custGeom>
                <a:avLst/>
                <a:gdLst/>
                <a:ahLst/>
                <a:cxnLst/>
                <a:rect l="l" t="t" r="r" b="b"/>
                <a:pathLst>
                  <a:path w="4540" h="3161" extrusionOk="0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38" name="Google Shape;38;p21"/>
              <p:cNvSpPr/>
              <p:nvPr/>
            </p:nvSpPr>
            <p:spPr>
              <a:xfrm>
                <a:off x="5305329" y="1423994"/>
                <a:ext cx="5600597" cy="3892566"/>
              </a:xfrm>
              <a:custGeom>
                <a:avLst/>
                <a:gdLst/>
                <a:ahLst/>
                <a:cxnLst/>
                <a:rect l="l" t="t" r="r" b="b"/>
                <a:pathLst>
                  <a:path w="4533" h="3154" extrusionOk="0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39" name="Google Shape;39;p21"/>
              <p:cNvSpPr/>
              <p:nvPr/>
            </p:nvSpPr>
            <p:spPr>
              <a:xfrm>
                <a:off x="5305329" y="5089547"/>
                <a:ext cx="5600597" cy="227014"/>
              </a:xfrm>
              <a:custGeom>
                <a:avLst/>
                <a:gdLst/>
                <a:ahLst/>
                <a:cxnLst/>
                <a:rect l="l" t="t" r="r" b="b"/>
                <a:pathLst>
                  <a:path w="4533" h="184" extrusionOk="0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pic>
            <p:nvPicPr>
              <p:cNvPr id="40" name="Google Shape;40;p21"/>
              <p:cNvPicPr preferRelativeResize="0"/>
              <p:nvPr/>
            </p:nvPicPr>
            <p:blipFill rotWithShape="1">
              <a:blip r:embed="rId2">
                <a:alphaModFix/>
              </a:blip>
              <a:srcRect l="-1607" r="-1630" b="-250766"/>
              <a:stretch/>
            </p:blipFill>
            <p:spPr>
              <a:xfrm>
                <a:off x="4527471" y="5276873"/>
                <a:ext cx="7137264" cy="361949"/>
              </a:xfrm>
              <a:custGeom>
                <a:avLst/>
                <a:gdLst/>
                <a:ahLst/>
                <a:cxnLst/>
                <a:rect l="l" t="t" r="r" b="b"/>
                <a:pathLst>
                  <a:path w="7137394" h="361948" extrusionOk="0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41" name="Google Shape;41;p2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" name="Google Shape;42;p21"/>
              <p:cNvSpPr/>
              <p:nvPr/>
            </p:nvSpPr>
            <p:spPr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43" name="Google Shape;43;p21"/>
              <p:cNvSpPr/>
              <p:nvPr/>
            </p:nvSpPr>
            <p:spPr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44" name="Google Shape;44;p21"/>
              <p:cNvSpPr/>
              <p:nvPr/>
            </p:nvSpPr>
            <p:spPr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45" name="Google Shape;45;p21"/>
              <p:cNvSpPr/>
              <p:nvPr/>
            </p:nvSpPr>
            <p:spPr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46" name="Google Shape;46;p21"/>
              <p:cNvSpPr/>
              <p:nvPr/>
            </p:nvSpPr>
            <p:spPr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47" name="Google Shape;47;p21"/>
              <p:cNvSpPr/>
              <p:nvPr/>
            </p:nvSpPr>
            <p:spPr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48" name="Google Shape;48;p21"/>
              <p:cNvSpPr/>
              <p:nvPr/>
            </p:nvSpPr>
            <p:spPr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49" name="Google Shape;49;p21"/>
              <p:cNvSpPr/>
              <p:nvPr/>
            </p:nvSpPr>
            <p:spPr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50" name="Google Shape;50;p21"/>
              <p:cNvSpPr/>
              <p:nvPr/>
            </p:nvSpPr>
            <p:spPr>
              <a:xfrm>
                <a:off x="4716378" y="5299098"/>
                <a:ext cx="6761040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1" extrusionOk="0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pic>
            <p:nvPicPr>
              <p:cNvPr id="51" name="Google Shape;51;p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" name="Google Shape;52;p21"/>
              <p:cNvSpPr/>
              <p:nvPr/>
            </p:nvSpPr>
            <p:spPr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53" name="Google Shape;53;p21"/>
              <p:cNvSpPr/>
              <p:nvPr/>
            </p:nvSpPr>
            <p:spPr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54" name="Google Shape;54;p21"/>
              <p:cNvSpPr/>
              <p:nvPr/>
            </p:nvSpPr>
            <p:spPr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55" name="Google Shape;55;p21"/>
              <p:cNvSpPr/>
              <p:nvPr/>
            </p:nvSpPr>
            <p:spPr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  <p:sp>
          <p:nvSpPr>
            <p:cNvPr id="56" name="Google Shape;56;p21"/>
            <p:cNvSpPr/>
            <p:nvPr/>
          </p:nvSpPr>
          <p:spPr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Left - Text Right">
  <p:cSld name="Picture Left - Text Right">
    <p:bg>
      <p:bgPr>
        <a:solidFill>
          <a:srgbClr val="F7F7F7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  <p:pic>
        <p:nvPicPr>
          <p:cNvPr id="15" name="Google Shape;15;p16"/>
          <p:cNvPicPr preferRelativeResize="0"/>
          <p:nvPr/>
        </p:nvPicPr>
        <p:blipFill rotWithShape="1">
          <a:blip r:embed="rId15">
            <a:alphaModFix amt="40000"/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"/>
          <p:cNvPicPr preferRelativeResize="0"/>
          <p:nvPr/>
        </p:nvPicPr>
        <p:blipFill rotWithShape="1">
          <a:blip r:embed="rId3">
            <a:alphaModFix/>
          </a:blip>
          <a:srcRect t="9091" r="9091"/>
          <a:stretch/>
        </p:blipFill>
        <p:spPr>
          <a:xfrm>
            <a:off x="31769" y="1392963"/>
            <a:ext cx="121602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"/>
          <p:cNvSpPr/>
          <p:nvPr/>
        </p:nvSpPr>
        <p:spPr>
          <a:xfrm rot="-5400000">
            <a:off x="3799868" y="-1534136"/>
            <a:ext cx="4592270" cy="1219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1000">
                <a:srgbClr val="000000">
                  <a:alpha val="29411"/>
                </a:srgbClr>
              </a:gs>
              <a:gs pos="35000">
                <a:srgbClr val="000000">
                  <a:alpha val="45490"/>
                </a:srgbClr>
              </a:gs>
              <a:gs pos="100000">
                <a:srgbClr val="000000">
                  <a:alpha val="89411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"/>
          <p:cNvSpPr txBox="1">
            <a:spLocks noGrp="1"/>
          </p:cNvSpPr>
          <p:nvPr>
            <p:ph type="title"/>
          </p:nvPr>
        </p:nvSpPr>
        <p:spPr>
          <a:xfrm>
            <a:off x="481029" y="4339293"/>
            <a:ext cx="9641655" cy="126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 Light"/>
              <a:buNone/>
            </a:pPr>
            <a:r>
              <a:rPr lang="de-AT" sz="2400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Um moralische Entscheidungen zu treffen, </a:t>
            </a:r>
            <a:br>
              <a:rPr lang="de-AT" sz="2400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de-AT" sz="2400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darf man sich in keinem Dilemma befinden.</a:t>
            </a:r>
            <a:endParaRPr sz="2400" dirty="0"/>
          </a:p>
        </p:txBody>
      </p:sp>
      <p:sp>
        <p:nvSpPr>
          <p:cNvPr id="160" name="Google Shape;160;p2"/>
          <p:cNvSpPr/>
          <p:nvPr/>
        </p:nvSpPr>
        <p:spPr>
          <a:xfrm>
            <a:off x="1" y="5818114"/>
            <a:ext cx="7518399" cy="685800"/>
          </a:xfrm>
          <a:prstGeom prst="roundRect">
            <a:avLst>
              <a:gd name="adj" fmla="val 0"/>
            </a:avLst>
          </a:prstGeom>
          <a:solidFill>
            <a:srgbClr val="ED69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481029" y="625681"/>
            <a:ext cx="704088" cy="162000"/>
          </a:xfrm>
          <a:prstGeom prst="rect">
            <a:avLst/>
          </a:prstGeom>
          <a:solidFill>
            <a:srgbClr val="FF9E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"/>
          <p:cNvSpPr txBox="1"/>
          <p:nvPr/>
        </p:nvSpPr>
        <p:spPr>
          <a:xfrm>
            <a:off x="1185117" y="5987921"/>
            <a:ext cx="33960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AT" sz="1600" b="0" i="0" u="none" strike="noStrike" cap="none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- Nassim</a:t>
            </a:r>
            <a:r>
              <a:rPr lang="de-AT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AT" sz="1600" b="0" i="0" u="none" strike="noStrike" cap="none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Nicholas Taleb</a:t>
            </a:r>
            <a:endParaRPr sz="1600" b="0" i="0" u="none" strike="noStrike" cap="none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" name="Google Shape;146;p1">
            <a:extLst>
              <a:ext uri="{FF2B5EF4-FFF2-40B4-BE49-F238E27FC236}">
                <a16:creationId xmlns:a16="http://schemas.microsoft.com/office/drawing/2014/main" id="{6010E830-0E58-DC4A-9DF8-421E86997834}"/>
              </a:ext>
            </a:extLst>
          </p:cNvPr>
          <p:cNvSpPr/>
          <p:nvPr/>
        </p:nvSpPr>
        <p:spPr>
          <a:xfrm>
            <a:off x="-1" y="0"/>
            <a:ext cx="12223751" cy="2036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47;p1">
            <a:extLst>
              <a:ext uri="{FF2B5EF4-FFF2-40B4-BE49-F238E27FC236}">
                <a16:creationId xmlns:a16="http://schemas.microsoft.com/office/drawing/2014/main" id="{E1F46BB3-048C-8346-A2FA-80F770489756}"/>
              </a:ext>
            </a:extLst>
          </p:cNvPr>
          <p:cNvSpPr txBox="1">
            <a:spLocks/>
          </p:cNvSpPr>
          <p:nvPr/>
        </p:nvSpPr>
        <p:spPr>
          <a:xfrm>
            <a:off x="317650" y="335225"/>
            <a:ext cx="6825300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BF40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rgbClr val="7BBF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9E01"/>
              </a:buClr>
              <a:buSzPct val="100000"/>
              <a:buFont typeface="Helvetica Neue Light"/>
              <a:buNone/>
            </a:pPr>
            <a:r>
              <a:rPr lang="de-AT" sz="2400" dirty="0">
                <a:solidFill>
                  <a:srgbClr val="ED692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Gabriele Bolek-Fügl, CEO Compliance 2b GmbH</a:t>
            </a:r>
            <a:br>
              <a:rPr lang="de-AT" sz="2400" dirty="0">
                <a:solidFill>
                  <a:srgbClr val="ED692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de-AT" sz="2400" dirty="0">
                <a:solidFill>
                  <a:srgbClr val="ED692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Vize Präsidentin Women in AI Austria</a:t>
            </a:r>
          </a:p>
        </p:txBody>
      </p:sp>
      <p:cxnSp>
        <p:nvCxnSpPr>
          <p:cNvPr id="12" name="Google Shape;148;p1">
            <a:extLst>
              <a:ext uri="{FF2B5EF4-FFF2-40B4-BE49-F238E27FC236}">
                <a16:creationId xmlns:a16="http://schemas.microsoft.com/office/drawing/2014/main" id="{1062ADA2-0797-8B4C-8592-700E66EF9366}"/>
              </a:ext>
            </a:extLst>
          </p:cNvPr>
          <p:cNvCxnSpPr/>
          <p:nvPr/>
        </p:nvCxnSpPr>
        <p:spPr>
          <a:xfrm>
            <a:off x="7518400" y="288928"/>
            <a:ext cx="0" cy="1488060"/>
          </a:xfrm>
          <a:prstGeom prst="straightConnector1">
            <a:avLst/>
          </a:prstGeom>
          <a:noFill/>
          <a:ln w="25400" cap="flat" cmpd="sng">
            <a:solidFill>
              <a:srgbClr val="EE6A2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" name="Google Shape;149;p1">
            <a:extLst>
              <a:ext uri="{FF2B5EF4-FFF2-40B4-BE49-F238E27FC236}">
                <a16:creationId xmlns:a16="http://schemas.microsoft.com/office/drawing/2014/main" id="{6E46847C-BB91-4447-BC4D-BDEA1C66BE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5759" y="188972"/>
            <a:ext cx="3608273" cy="15880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E26574-99B2-4D58-B880-B61AC811A2DF}"/>
              </a:ext>
            </a:extLst>
          </p:cNvPr>
          <p:cNvSpPr txBox="1"/>
          <p:nvPr/>
        </p:nvSpPr>
        <p:spPr>
          <a:xfrm flipH="1">
            <a:off x="833073" y="2610095"/>
            <a:ext cx="6752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DSA    vs. </a:t>
            </a:r>
            <a:br>
              <a:rPr lang="de-DE" sz="3600" b="1" dirty="0">
                <a:solidFill>
                  <a:schemeClr val="bg1"/>
                </a:solidFill>
              </a:rPr>
            </a:br>
            <a:r>
              <a:rPr lang="de-DE" sz="3600" b="1" dirty="0">
                <a:solidFill>
                  <a:schemeClr val="bg1"/>
                </a:solidFill>
              </a:rPr>
              <a:t>Hate Speech und Deep Fakes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93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rgbClr val="FF9E01"/>
              </a:buClr>
              <a:buSzPct val="100000"/>
            </a:pPr>
            <a:r>
              <a:rPr lang="en-US" kern="1200" dirty="0">
                <a:ln w="0"/>
                <a:solidFill>
                  <a:srgbClr val="ED69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Helvetica Neue Light"/>
              </a:rPr>
              <a:t>Welches Dilemma </a:t>
            </a:r>
            <a:r>
              <a:rPr lang="en-US" kern="1200" dirty="0" err="1">
                <a:ln w="0"/>
                <a:solidFill>
                  <a:srgbClr val="ED69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Helvetica Neue Light"/>
              </a:rPr>
              <a:t>soll</a:t>
            </a:r>
            <a:r>
              <a:rPr lang="en-US" kern="1200" dirty="0">
                <a:ln w="0"/>
                <a:solidFill>
                  <a:srgbClr val="ED69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Helvetica Neue Light"/>
              </a:rPr>
              <a:t> </a:t>
            </a:r>
            <a:r>
              <a:rPr lang="en-US" kern="1200" dirty="0" err="1">
                <a:ln w="0"/>
                <a:solidFill>
                  <a:srgbClr val="ED69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Helvetica Neue Light"/>
              </a:rPr>
              <a:t>gelöst</a:t>
            </a:r>
            <a:r>
              <a:rPr lang="en-US" kern="1200" dirty="0">
                <a:ln w="0"/>
                <a:solidFill>
                  <a:srgbClr val="ED69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Helvetica Neue Light"/>
              </a:rPr>
              <a:t> </a:t>
            </a:r>
            <a:r>
              <a:rPr lang="en-US" kern="1200" dirty="0" err="1">
                <a:ln w="0"/>
                <a:solidFill>
                  <a:srgbClr val="ED69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Helvetica Neue Light"/>
              </a:rPr>
              <a:t>werden</a:t>
            </a:r>
            <a:r>
              <a:rPr lang="en-US" kern="1200" dirty="0">
                <a:ln w="0"/>
                <a:solidFill>
                  <a:srgbClr val="ED692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Helvetica Neue Light"/>
              </a:rPr>
              <a:t>?</a:t>
            </a:r>
          </a:p>
        </p:txBody>
      </p:sp>
      <p:sp>
        <p:nvSpPr>
          <p:cNvPr id="214" name="Google Shape;214;p5"/>
          <p:cNvSpPr txBox="1"/>
          <p:nvPr/>
        </p:nvSpPr>
        <p:spPr>
          <a:xfrm>
            <a:off x="4646139" y="2955855"/>
            <a:ext cx="3311612" cy="65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Barlow"/>
              <a:buNone/>
            </a:pPr>
            <a:endParaRPr sz="1200" b="0" i="0" u="none" strike="noStrike" cap="non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3A90CD8-9BEE-4693-A2B0-2BE33D958A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9431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334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8" name="Rectangle 157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/>
          </p:nvPr>
        </p:nvSpPr>
        <p:spPr>
          <a:xfrm>
            <a:off x="8426509" y="1470991"/>
            <a:ext cx="3268665" cy="343436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r">
              <a:spcBef>
                <a:spcPct val="0"/>
              </a:spcBef>
              <a:spcAft>
                <a:spcPts val="0"/>
              </a:spcAft>
              <a:buClr>
                <a:srgbClr val="FF9E01"/>
              </a:buClr>
              <a:buSzPct val="100000"/>
            </a:pPr>
            <a:r>
              <a:rPr lang="en-US" sz="4100" kern="1200" dirty="0" err="1">
                <a:solidFill>
                  <a:srgbClr val="ED6924"/>
                </a:solidFill>
                <a:latin typeface="+mj-lt"/>
                <a:ea typeface="+mj-ea"/>
                <a:cs typeface="+mj-cs"/>
                <a:sym typeface="Helvetica Neue Light"/>
              </a:rPr>
              <a:t>Warum</a:t>
            </a:r>
            <a:r>
              <a:rPr lang="en-US" sz="4100" kern="1200" dirty="0">
                <a:solidFill>
                  <a:srgbClr val="ED6924"/>
                </a:solidFill>
                <a:latin typeface="+mj-lt"/>
                <a:ea typeface="+mj-ea"/>
                <a:cs typeface="+mj-cs"/>
                <a:sym typeface="Helvetica Neue Light"/>
              </a:rPr>
              <a:t> </a:t>
            </a:r>
            <a:r>
              <a:rPr lang="en-US" sz="4100" kern="1200" dirty="0" err="1">
                <a:solidFill>
                  <a:srgbClr val="ED6924"/>
                </a:solidFill>
                <a:latin typeface="+mj-lt"/>
                <a:ea typeface="+mj-ea"/>
                <a:cs typeface="+mj-cs"/>
                <a:sym typeface="Helvetica Neue Light"/>
              </a:rPr>
              <a:t>brauchen</a:t>
            </a:r>
            <a:r>
              <a:rPr lang="en-US" sz="4100" kern="1200" dirty="0">
                <a:solidFill>
                  <a:srgbClr val="ED6924"/>
                </a:solidFill>
                <a:latin typeface="+mj-lt"/>
                <a:ea typeface="+mj-ea"/>
                <a:cs typeface="+mj-cs"/>
                <a:sym typeface="Helvetica Neue Light"/>
              </a:rPr>
              <a:t> </a:t>
            </a:r>
            <a:r>
              <a:rPr lang="en-US" sz="4100" kern="1200" dirty="0" err="1">
                <a:solidFill>
                  <a:srgbClr val="ED6924"/>
                </a:solidFill>
                <a:latin typeface="+mj-lt"/>
                <a:ea typeface="+mj-ea"/>
                <a:cs typeface="+mj-cs"/>
                <a:sym typeface="Helvetica Neue Light"/>
              </a:rPr>
              <a:t>wir</a:t>
            </a:r>
            <a:r>
              <a:rPr lang="en-US" sz="4100" kern="1200" dirty="0">
                <a:solidFill>
                  <a:srgbClr val="ED6924"/>
                </a:solidFill>
                <a:latin typeface="+mj-lt"/>
                <a:ea typeface="+mj-ea"/>
                <a:cs typeface="+mj-cs"/>
                <a:sym typeface="Helvetica Neue Light"/>
              </a:rPr>
              <a:t> </a:t>
            </a:r>
            <a:r>
              <a:rPr lang="en-US" sz="4100" kern="1200" dirty="0" err="1">
                <a:solidFill>
                  <a:srgbClr val="ED6924"/>
                </a:solidFill>
                <a:latin typeface="+mj-lt"/>
                <a:ea typeface="+mj-ea"/>
                <a:cs typeface="+mj-cs"/>
                <a:sym typeface="Helvetica Neue Light"/>
              </a:rPr>
              <a:t>einen</a:t>
            </a:r>
            <a:r>
              <a:rPr lang="en-US" sz="4100" kern="1200" dirty="0">
                <a:solidFill>
                  <a:srgbClr val="ED6924"/>
                </a:solidFill>
                <a:latin typeface="+mj-lt"/>
                <a:ea typeface="+mj-ea"/>
                <a:cs typeface="+mj-cs"/>
                <a:sym typeface="Helvetica Neue Light"/>
              </a:rPr>
              <a:t> Digital Services Act?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606238A-2ED1-40D7-92FD-F65E1CA6E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02" r="8056" b="4"/>
          <a:stretch/>
        </p:blipFill>
        <p:spPr>
          <a:xfrm>
            <a:off x="5498278" y="1301313"/>
            <a:ext cx="2888477" cy="252994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4BFC07-A837-47B3-A1BD-8E3A051FFB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02" t="537" b="-539"/>
          <a:stretch/>
        </p:blipFill>
        <p:spPr>
          <a:xfrm>
            <a:off x="2" y="1"/>
            <a:ext cx="6742224" cy="2529652"/>
          </a:xfrm>
          <a:custGeom>
            <a:avLst/>
            <a:gdLst/>
            <a:ahLst/>
            <a:cxnLst/>
            <a:rect l="l" t="t" r="r" b="b"/>
            <a:pathLst>
              <a:path w="6948167" h="2456679">
                <a:moveTo>
                  <a:pt x="6948167" y="603033"/>
                </a:moveTo>
                <a:lnTo>
                  <a:pt x="6948167" y="617220"/>
                </a:lnTo>
                <a:lnTo>
                  <a:pt x="6946213" y="610127"/>
                </a:lnTo>
                <a:close/>
                <a:moveTo>
                  <a:pt x="0" y="0"/>
                </a:moveTo>
                <a:lnTo>
                  <a:pt x="6766605" y="0"/>
                </a:lnTo>
                <a:lnTo>
                  <a:pt x="6638979" y="219780"/>
                </a:lnTo>
                <a:cubicBezTo>
                  <a:pt x="5552228" y="2091240"/>
                  <a:pt x="5552228" y="2091240"/>
                  <a:pt x="5552228" y="2091240"/>
                </a:cubicBezTo>
                <a:cubicBezTo>
                  <a:pt x="5429962" y="2317464"/>
                  <a:pt x="5185434" y="2456679"/>
                  <a:pt x="4932171" y="2456679"/>
                </a:cubicBezTo>
                <a:cubicBezTo>
                  <a:pt x="888708" y="2456679"/>
                  <a:pt x="888708" y="2456679"/>
                  <a:pt x="888708" y="2456679"/>
                </a:cubicBezTo>
                <a:cubicBezTo>
                  <a:pt x="626713" y="2456679"/>
                  <a:pt x="390917" y="2317464"/>
                  <a:pt x="259919" y="2091240"/>
                </a:cubicBezTo>
                <a:cubicBezTo>
                  <a:pt x="196877" y="1982206"/>
                  <a:pt x="135804" y="1876580"/>
                  <a:pt x="76640" y="1774254"/>
                </a:cubicBezTo>
                <a:lnTo>
                  <a:pt x="0" y="1641704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49116D-A4E7-4671-8453-BB6CDD36EE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03" r="-2" b="2402"/>
          <a:stretch/>
        </p:blipFill>
        <p:spPr>
          <a:xfrm>
            <a:off x="2" y="2619612"/>
            <a:ext cx="7676573" cy="4238389"/>
          </a:xfrm>
          <a:custGeom>
            <a:avLst/>
            <a:gdLst/>
            <a:ahLst/>
            <a:cxnLst/>
            <a:rect l="l" t="t" r="r" b="b"/>
            <a:pathLst>
              <a:path w="7676573" h="4238389">
                <a:moveTo>
                  <a:pt x="6948167" y="1839459"/>
                </a:moveTo>
                <a:lnTo>
                  <a:pt x="6948167" y="1853646"/>
                </a:lnTo>
                <a:lnTo>
                  <a:pt x="6946213" y="1846552"/>
                </a:lnTo>
                <a:close/>
                <a:moveTo>
                  <a:pt x="888708" y="0"/>
                </a:moveTo>
                <a:cubicBezTo>
                  <a:pt x="888708" y="0"/>
                  <a:pt x="888708" y="0"/>
                  <a:pt x="4932171" y="0"/>
                </a:cubicBezTo>
                <a:cubicBezTo>
                  <a:pt x="5185434" y="0"/>
                  <a:pt x="5429962" y="139215"/>
                  <a:pt x="5552228" y="365439"/>
                </a:cubicBezTo>
                <a:cubicBezTo>
                  <a:pt x="5552228" y="365439"/>
                  <a:pt x="5552228" y="365439"/>
                  <a:pt x="7578324" y="3854515"/>
                </a:cubicBezTo>
                <a:cubicBezTo>
                  <a:pt x="7643823" y="3963277"/>
                  <a:pt x="7676573" y="4087266"/>
                  <a:pt x="7676573" y="4211255"/>
                </a:cubicBezTo>
                <a:lnTo>
                  <a:pt x="7672952" y="4238389"/>
                </a:lnTo>
                <a:lnTo>
                  <a:pt x="0" y="4238389"/>
                </a:lnTo>
                <a:lnTo>
                  <a:pt x="0" y="814976"/>
                </a:lnTo>
                <a:lnTo>
                  <a:pt x="76640" y="682425"/>
                </a:lnTo>
                <a:cubicBezTo>
                  <a:pt x="135804" y="580099"/>
                  <a:pt x="196877" y="474473"/>
                  <a:pt x="259919" y="365439"/>
                </a:cubicBezTo>
                <a:cubicBezTo>
                  <a:pt x="390917" y="139215"/>
                  <a:pt x="626713" y="0"/>
                  <a:pt x="888708" y="0"/>
                </a:cubicBezTo>
                <a:close/>
              </a:path>
            </a:pathLst>
          </a:custGeom>
        </p:spPr>
      </p:pic>
      <p:sp>
        <p:nvSpPr>
          <p:cNvPr id="214" name="Google Shape;214;p5"/>
          <p:cNvSpPr txBox="1"/>
          <p:nvPr/>
        </p:nvSpPr>
        <p:spPr>
          <a:xfrm>
            <a:off x="4646139" y="2955855"/>
            <a:ext cx="3311612" cy="65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Barlow"/>
              <a:buNone/>
            </a:pPr>
            <a:endParaRPr sz="1200" b="0" i="0" u="none" strike="noStrike" cap="non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/>
        </p:nvSpPr>
        <p:spPr>
          <a:xfrm>
            <a:off x="11197883" y="5444197"/>
            <a:ext cx="923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71" name="Google Shape;171;p8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3">
            <a:alphaModFix/>
          </a:blip>
          <a:srcRect t="30512" b="30510"/>
          <a:stretch/>
        </p:blipFill>
        <p:spPr>
          <a:xfrm>
            <a:off x="5149850" y="1941513"/>
            <a:ext cx="5715000" cy="356393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72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0630" y="1880197"/>
            <a:ext cx="5713547" cy="3564000"/>
          </a:xfrm>
          <a:prstGeom prst="rect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3" name="Google Shape;173;p8"/>
          <p:cNvSpPr txBox="1"/>
          <p:nvPr/>
        </p:nvSpPr>
        <p:spPr>
          <a:xfrm>
            <a:off x="10002982" y="709352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3F3F3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74" name="Google Shape;17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88057" y="3741335"/>
            <a:ext cx="2375555" cy="74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95569" y="3586754"/>
            <a:ext cx="237555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95569" y="4202051"/>
            <a:ext cx="1615441" cy="16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95569" y="4859217"/>
            <a:ext cx="2331721" cy="18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38799" y="2194559"/>
            <a:ext cx="3550921" cy="1600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8"/>
          <p:cNvGrpSpPr/>
          <p:nvPr/>
        </p:nvGrpSpPr>
        <p:grpSpPr>
          <a:xfrm>
            <a:off x="10425181" y="3676260"/>
            <a:ext cx="1445053" cy="2578672"/>
            <a:chOff x="5558950" y="190500"/>
            <a:chExt cx="3119718" cy="5567082"/>
          </a:xfrm>
        </p:grpSpPr>
        <p:pic>
          <p:nvPicPr>
            <p:cNvPr id="180" name="Google Shape;180;p8"/>
            <p:cNvPicPr preferRelativeResize="0"/>
            <p:nvPr/>
          </p:nvPicPr>
          <p:blipFill rotWithShape="1">
            <a:blip r:embed="rId10">
              <a:alphaModFix/>
            </a:blip>
            <a:srcRect l="9110" t="3126" r="7916" b="5551"/>
            <a:stretch/>
          </p:blipFill>
          <p:spPr>
            <a:xfrm>
              <a:off x="5558950" y="190500"/>
              <a:ext cx="3119718" cy="5567082"/>
            </a:xfrm>
            <a:prstGeom prst="roundRect">
              <a:avLst>
                <a:gd name="adj" fmla="val 16178"/>
              </a:avLst>
            </a:prstGeom>
            <a:noFill/>
            <a:ln>
              <a:noFill/>
            </a:ln>
          </p:spPr>
        </p:pic>
        <p:pic>
          <p:nvPicPr>
            <p:cNvPr id="181" name="Google Shape;181;p8"/>
            <p:cNvPicPr preferRelativeResize="0"/>
            <p:nvPr/>
          </p:nvPicPr>
          <p:blipFill rotWithShape="1">
            <a:blip r:embed="rId11">
              <a:alphaModFix/>
            </a:blip>
            <a:srcRect t="8502" b="11914"/>
            <a:stretch/>
          </p:blipFill>
          <p:spPr>
            <a:xfrm>
              <a:off x="5807792" y="888086"/>
              <a:ext cx="2632318" cy="41643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E897F6C-E0BC-4EF3-A497-62F8446BDEEE}"/>
              </a:ext>
            </a:extLst>
          </p:cNvPr>
          <p:cNvSpPr/>
          <p:nvPr/>
        </p:nvSpPr>
        <p:spPr>
          <a:xfrm>
            <a:off x="6473952" y="3858768"/>
            <a:ext cx="402336" cy="45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3F8025-4249-4AE4-A2A3-E03786B3525A}"/>
              </a:ext>
            </a:extLst>
          </p:cNvPr>
          <p:cNvSpPr/>
          <p:nvPr/>
        </p:nvSpPr>
        <p:spPr>
          <a:xfrm>
            <a:off x="7260336" y="3987932"/>
            <a:ext cx="529794" cy="470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31E714-B28D-4617-AE1F-3EDC321BDDAB}"/>
              </a:ext>
            </a:extLst>
          </p:cNvPr>
          <p:cNvSpPr/>
          <p:nvPr/>
        </p:nvSpPr>
        <p:spPr>
          <a:xfrm>
            <a:off x="6272784" y="4202051"/>
            <a:ext cx="402336" cy="457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Google Shape;187;gded9be062b_0_3">
            <a:extLst>
              <a:ext uri="{FF2B5EF4-FFF2-40B4-BE49-F238E27FC236}">
                <a16:creationId xmlns:a16="http://schemas.microsoft.com/office/drawing/2014/main" id="{80632BF6-6A7D-4869-B00D-F0C758B6197B}"/>
              </a:ext>
            </a:extLst>
          </p:cNvPr>
          <p:cNvSpPr txBox="1">
            <a:spLocks/>
          </p:cNvSpPr>
          <p:nvPr/>
        </p:nvSpPr>
        <p:spPr>
          <a:xfrm>
            <a:off x="838199" y="303295"/>
            <a:ext cx="11234575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SzPts val="1800"/>
            </a:pPr>
            <a:r>
              <a:rPr lang="de-DE" sz="4100" dirty="0">
                <a:solidFill>
                  <a:srgbClr val="ED6924"/>
                </a:solidFill>
              </a:rPr>
              <a:t>Was könnte den Betroffenen helfen?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3BF20A-6265-492F-BE18-E05941979360}"/>
              </a:ext>
            </a:extLst>
          </p:cNvPr>
          <p:cNvSpPr txBox="1"/>
          <p:nvPr/>
        </p:nvSpPr>
        <p:spPr>
          <a:xfrm>
            <a:off x="744629" y="2568671"/>
            <a:ext cx="3990494" cy="258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bg2">
                    <a:lumMod val="75000"/>
                  </a:schemeClr>
                </a:solidFill>
              </a:rPr>
              <a:t>niedrigschwellige</a:t>
            </a:r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2">
                    <a:lumMod val="75000"/>
                  </a:schemeClr>
                </a:solidFill>
              </a:rPr>
              <a:t>Meldewege</a:t>
            </a:r>
            <a:endParaRPr lang="en-GB" sz="2000" b="1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bg2">
                    <a:lumMod val="75000"/>
                  </a:schemeClr>
                </a:solidFill>
              </a:rPr>
              <a:t>Konkrete</a:t>
            </a:r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2">
                    <a:lumMod val="75000"/>
                  </a:schemeClr>
                </a:solidFill>
              </a:rPr>
              <a:t>Vorgaben</a:t>
            </a:r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2">
                    <a:lumMod val="75000"/>
                  </a:schemeClr>
                </a:solidFill>
              </a:rPr>
              <a:t>statt</a:t>
            </a:r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 „</a:t>
            </a:r>
            <a:r>
              <a:rPr lang="en-GB" sz="2000" b="1" dirty="0" err="1">
                <a:solidFill>
                  <a:schemeClr val="bg2">
                    <a:lumMod val="75000"/>
                  </a:schemeClr>
                </a:solidFill>
              </a:rPr>
              <a:t>zeitnahe</a:t>
            </a:r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2">
                    <a:lumMod val="75000"/>
                  </a:schemeClr>
                </a:solidFill>
              </a:rPr>
              <a:t>Bewertung</a:t>
            </a:r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“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bg2">
                    <a:lumMod val="75000"/>
                  </a:schemeClr>
                </a:solidFill>
              </a:rPr>
              <a:t>Transparenz</a:t>
            </a:r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 / </a:t>
            </a:r>
            <a:r>
              <a:rPr lang="en-GB" sz="2000" b="1" dirty="0" err="1">
                <a:solidFill>
                  <a:schemeClr val="bg2">
                    <a:lumMod val="75000"/>
                  </a:schemeClr>
                </a:solidFill>
              </a:rPr>
              <a:t>Begründung</a:t>
            </a:r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2">
                    <a:lumMod val="75000"/>
                  </a:schemeClr>
                </a:solidFill>
              </a:rPr>
              <a:t>zu</a:t>
            </a:r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 den </a:t>
            </a:r>
            <a:r>
              <a:rPr lang="en-GB" sz="2000" b="1" dirty="0" err="1">
                <a:solidFill>
                  <a:schemeClr val="bg2">
                    <a:lumMod val="75000"/>
                  </a:schemeClr>
                </a:solidFill>
              </a:rPr>
              <a:t>Entscheidungen</a:t>
            </a:r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de-AT" sz="4000" dirty="0">
                <a:solidFill>
                  <a:srgbClr val="ED692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Wie könnte eine KI unterstützen?</a:t>
            </a:r>
            <a:endParaRPr sz="4000" dirty="0">
              <a:solidFill>
                <a:srgbClr val="ED692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000" dirty="0">
              <a:solidFill>
                <a:srgbClr val="FF9E0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224" name="Google Shape;224;p9"/>
          <p:cNvGrpSpPr/>
          <p:nvPr/>
        </p:nvGrpSpPr>
        <p:grpSpPr>
          <a:xfrm>
            <a:off x="1481255" y="4820550"/>
            <a:ext cx="9229499" cy="996847"/>
            <a:chOff x="1593000" y="2322567"/>
            <a:chExt cx="5957975" cy="643501"/>
          </a:xfrm>
        </p:grpSpPr>
        <p:sp>
          <p:nvSpPr>
            <p:cNvPr id="225" name="Google Shape;225;p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AT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Fairness</a:t>
              </a:r>
              <a:endParaRPr sz="13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862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de-AT" sz="3500" b="0" i="0" u="none" strike="noStrike" cap="non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04</a:t>
              </a:r>
              <a:endParaRPr sz="35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marR="0" lvl="0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de-AT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„</a:t>
              </a:r>
              <a:r>
                <a:rPr lang="de-AT" sz="1400" b="0" i="0" u="none" strike="noStrike" cap="none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Neutrale“ Bearbeitung</a:t>
              </a:r>
              <a:endParaRPr sz="1400" b="0" i="0" u="none" strike="noStrike" cap="none" dirty="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marR="0" lvl="0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de-AT" sz="1400" b="0" i="0" u="none" strike="noStrike" cap="none" dirty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Fokus auf Fakten statt Überbringer</a:t>
              </a:r>
              <a:endParaRPr sz="1400" b="0" i="0" u="none" strike="noStrike" cap="none" dirty="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2" name="Google Shape;232;p9"/>
          <p:cNvGrpSpPr/>
          <p:nvPr/>
        </p:nvGrpSpPr>
        <p:grpSpPr>
          <a:xfrm>
            <a:off x="1481255" y="3806047"/>
            <a:ext cx="9229499" cy="996847"/>
            <a:chOff x="1593000" y="2322567"/>
            <a:chExt cx="5957975" cy="643501"/>
          </a:xfrm>
        </p:grpSpPr>
        <p:sp>
          <p:nvSpPr>
            <p:cNvPr id="233" name="Google Shape;233;p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AT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Schadensverhütung</a:t>
              </a:r>
              <a:endParaRPr sz="13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862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de-AT" sz="3500" b="0" i="0" u="none" strike="noStrike" cap="non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35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marR="0" lvl="0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de-AT" sz="14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KI Vorschläge sind Teil der Bearbeitungsvorbereitung</a:t>
              </a:r>
              <a:endParaRPr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marR="0" lvl="0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de-AT" sz="14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Kontrolliertes Re-Training</a:t>
              </a:r>
              <a:endParaRPr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0" name="Google Shape;240;p9"/>
          <p:cNvGrpSpPr/>
          <p:nvPr/>
        </p:nvGrpSpPr>
        <p:grpSpPr>
          <a:xfrm>
            <a:off x="1481255" y="2791504"/>
            <a:ext cx="9229607" cy="996847"/>
            <a:chOff x="1593000" y="2322567"/>
            <a:chExt cx="5958045" cy="643501"/>
          </a:xfrm>
        </p:grpSpPr>
        <p:sp>
          <p:nvSpPr>
            <p:cNvPr id="241" name="Google Shape;241;p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AT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Menschliche Autonomie</a:t>
              </a:r>
              <a:endParaRPr sz="13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862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de-AT" sz="3500" b="0" i="0" u="none" strike="noStrike" cap="non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35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387845" y="2323743"/>
              <a:ext cx="3163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marR="0" lvl="0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de-AT" sz="14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KI schlägt Bearbeitung vor</a:t>
              </a:r>
              <a:endParaRPr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marR="0" lvl="0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de-AT" sz="14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Sachbearbeiter*in entscheidet</a:t>
              </a:r>
              <a:endParaRPr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marR="0" lvl="0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de-AT" sz="14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KI Rückfragen aus vordefinierten Pool an Fragen</a:t>
              </a:r>
              <a:endParaRPr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1481255" y="1777014"/>
            <a:ext cx="9229499" cy="996847"/>
            <a:chOff x="1593000" y="2322567"/>
            <a:chExt cx="5957975" cy="643501"/>
          </a:xfrm>
        </p:grpSpPr>
        <p:sp>
          <p:nvSpPr>
            <p:cNvPr id="249" name="Google Shape;249;p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de-AT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Erklärbarkeit</a:t>
              </a:r>
              <a:endParaRPr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6862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de-AT" sz="3500" b="0" i="0" u="none" strike="noStrike" cap="non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3500" b="0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marR="0" lvl="0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de-AT" sz="14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Interaktion der KI ist erkennbar</a:t>
              </a:r>
              <a:endParaRPr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marR="0" lvl="0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de-AT" sz="14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Detaillierte Protokolierung</a:t>
              </a:r>
              <a:endParaRPr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marR="0" lvl="0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de-AT" sz="14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“Begründung” nachvollziehbar</a:t>
              </a:r>
              <a:endParaRPr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marR="0" lvl="0" indent="-3937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de-AT" sz="14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Visualisierung</a:t>
              </a:r>
              <a:endParaRPr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E0E41-22D5-4E32-AB9A-FF256643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Diskussion</a:t>
            </a:r>
          </a:p>
        </p:txBody>
      </p:sp>
      <p:sp>
        <p:nvSpPr>
          <p:cNvPr id="45" name="Freeform: Shape 4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Graphic 26" descr="Chat">
            <a:extLst>
              <a:ext uri="{FF2B5EF4-FFF2-40B4-BE49-F238E27FC236}">
                <a16:creationId xmlns:a16="http://schemas.microsoft.com/office/drawing/2014/main" id="{799E71D9-FE1E-4A88-BC5F-3CC56A3D4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20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">
  <a:themeElements>
    <a:clrScheme name="Yellow Orang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143</Words>
  <Application>Microsoft Office PowerPoint</Application>
  <PresentationFormat>Widescreen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Barlow</vt:lpstr>
      <vt:lpstr>Roboto Medium</vt:lpstr>
      <vt:lpstr>Roboto</vt:lpstr>
      <vt:lpstr>Calibri</vt:lpstr>
      <vt:lpstr>Helvetica Neue</vt:lpstr>
      <vt:lpstr>Quattrocento Sans</vt:lpstr>
      <vt:lpstr>Arial</vt:lpstr>
      <vt:lpstr>Roboto Thin</vt:lpstr>
      <vt:lpstr>Helvetica Neue Light</vt:lpstr>
      <vt:lpstr>Office</vt:lpstr>
      <vt:lpstr>Um moralische Entscheidungen zu treffen,  darf man sich in keinem Dilemma befinden.</vt:lpstr>
      <vt:lpstr>Welches Dilemma soll gelöst werden?</vt:lpstr>
      <vt:lpstr>Warum brauchen wir einen Digital Services Act?</vt:lpstr>
      <vt:lpstr>PowerPoint Presentation</vt:lpstr>
      <vt:lpstr>Wie könnte eine KI unterstützen? </vt:lpstr>
      <vt:lpstr>Diskussion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Kunst in Hinweisen wertvolle Informationen zu identifizieren</dc:title>
  <dc:creator>Gabriel Kopp</dc:creator>
  <cp:lastModifiedBy>Gabriele Bolek-Fuegl</cp:lastModifiedBy>
  <cp:revision>31</cp:revision>
  <dcterms:created xsi:type="dcterms:W3CDTF">2021-01-18T14:40:09Z</dcterms:created>
  <dcterms:modified xsi:type="dcterms:W3CDTF">2021-06-24T10:59:54Z</dcterms:modified>
</cp:coreProperties>
</file>