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5484" autoAdjust="0"/>
  </p:normalViewPr>
  <p:slideViewPr>
    <p:cSldViewPr snapToGrid="0">
      <p:cViewPr varScale="1">
        <p:scale>
          <a:sx n="61" d="100"/>
          <a:sy n="61" d="100"/>
        </p:scale>
        <p:origin x="15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F991E-73FC-45EA-84F8-B35CF6C751F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5E4E7-F2E7-41E8-AA7C-3C8C2C7FC1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57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1200" dirty="0">
                <a:effectLst/>
                <a:latin typeface="Arial" panose="020B060402020202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SDG 13 - Maßnahmen zum Klimaschutz) 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5E4E7-F2E7-41E8-AA7C-3C8C2C7FC145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2443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5E4E7-F2E7-41E8-AA7C-3C8C2C7FC145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96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46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591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81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18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93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048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260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228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048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186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2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2D5E07C-844A-4509-81E9-23FA3F8EE59B}" type="datetimeFigureOut">
              <a:rPr lang="de-AT" smtClean="0"/>
              <a:t>30.05.2022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D4911A-DDBF-48A5-BE86-69C260AAACB8}" type="slidenum">
              <a:rPr lang="de-AT" smtClean="0"/>
              <a:t>‹Nr.›</a:t>
            </a:fld>
            <a:endParaRPr lang="de-A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33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B85DB3B-E5A8-4207-9239-44D585343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7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14EF6A2-6E73-4481-A99A-96C276D92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4" y="321732"/>
            <a:ext cx="4332562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819D8E-AD04-4DC6-A398-0F3F5A356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947988"/>
            <a:ext cx="3535388" cy="3034857"/>
          </a:xfrm>
        </p:spPr>
        <p:txBody>
          <a:bodyPr anchor="b">
            <a:normAutofit/>
          </a:bodyPr>
          <a:lstStyle/>
          <a:p>
            <a:pPr>
              <a:spcBef>
                <a:spcPts val="200"/>
              </a:spcBef>
            </a:pPr>
            <a:r>
              <a:rPr lang="de-AT" sz="2400" b="1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GeMMA – </a:t>
            </a:r>
            <a:br>
              <a:rPr lang="de-AT" sz="2400" b="1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400" b="1" u="sng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de-AT" sz="2400" b="1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nderrelevante </a:t>
            </a:r>
            <a:r>
              <a:rPr lang="de-AT" sz="2400" b="1" u="sng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AT" sz="2400" b="1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ulti</a:t>
            </a:r>
            <a:r>
              <a:rPr lang="de-AT" sz="2400" b="1" u="sng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AT" sz="2400" b="1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odale</a:t>
            </a:r>
            <a:br>
              <a:rPr lang="de-AT" sz="2400" b="1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400" b="1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Transportmittel-</a:t>
            </a:r>
            <a:r>
              <a:rPr lang="de-AT" sz="2400" b="1" u="sng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AT" sz="2400" b="1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uswahl</a:t>
            </a:r>
            <a:br>
              <a:rPr lang="de-AT" sz="2400" b="1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400">
                <a:solidFill>
                  <a:srgbClr val="FFFFFF"/>
                </a:solidFill>
              </a:rPr>
              <a:t>	</a:t>
            </a:r>
            <a:endParaRPr lang="de-AT" sz="240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6FC5762-BB8F-4814-B343-20E1C3B45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2" y="4157447"/>
            <a:ext cx="3530742" cy="1726117"/>
          </a:xfrm>
        </p:spPr>
        <p:txBody>
          <a:bodyPr anchor="t">
            <a:normAutofit/>
          </a:bodyPr>
          <a:lstStyle/>
          <a:p>
            <a:pPr algn="r"/>
            <a:r>
              <a:rPr lang="de-DE" sz="1600">
                <a:solidFill>
                  <a:srgbClr val="FFFFFF"/>
                </a:solidFill>
              </a:rPr>
              <a:t>FemTech Projekt im Rahmen der 8ten Talente Ausschreibung</a:t>
            </a:r>
            <a:endParaRPr lang="de-AT" sz="1600">
              <a:solidFill>
                <a:srgbClr val="FFFFFF"/>
              </a:solidFill>
            </a:endParaRPr>
          </a:p>
        </p:txBody>
      </p:sp>
      <p:pic>
        <p:nvPicPr>
          <p:cNvPr id="9" name="Grafik 8" descr="Ein Bild, das Gras, draußen, Feld, geparkt enthält.&#10;&#10;Automatisch generierte Beschreibung">
            <a:extLst>
              <a:ext uri="{FF2B5EF4-FFF2-40B4-BE49-F238E27FC236}">
                <a16:creationId xmlns:a16="http://schemas.microsoft.com/office/drawing/2014/main" id="{1907A074-52F9-478A-86EA-B0FB6B2E02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99" b="3712"/>
          <a:stretch/>
        </p:blipFill>
        <p:spPr bwMode="auto">
          <a:xfrm>
            <a:off x="4812569" y="321732"/>
            <a:ext cx="3797806" cy="3674848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F4B13379-400B-42A4-B71B-0538076A3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8534" y="321732"/>
            <a:ext cx="3088456" cy="2108201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29A269-E605-490C-819F-A1DB59EDE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2859" y="4077013"/>
            <a:ext cx="3243738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8BFC15E-7C36-4E44-B925-0F561DB0A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145" y="4157448"/>
            <a:ext cx="3808111" cy="23026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fik 10" descr="Ein Bild, das Baum, draußen, Fahrrad, Person enthält.&#10;&#10;Automatisch generierte Beschreibung">
            <a:extLst>
              <a:ext uri="{FF2B5EF4-FFF2-40B4-BE49-F238E27FC236}">
                <a16:creationId xmlns:a16="http://schemas.microsoft.com/office/drawing/2014/main" id="{EB4F93D2-52C1-42F1-AA24-416691E9980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040"/>
          <a:stretch/>
        </p:blipFill>
        <p:spPr bwMode="auto">
          <a:xfrm>
            <a:off x="8778535" y="2590800"/>
            <a:ext cx="3088457" cy="38692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282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8D5E95-A733-43C7-B538-0156CB15D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de-DE"/>
              <a:t>Zum Vorhaben 	</a:t>
            </a:r>
            <a:endParaRPr lang="de-AT"/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435EA0-5ED5-456D-BA8A-B5F1C9CAB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endParaRPr lang="de-DE" dirty="0"/>
          </a:p>
          <a:p>
            <a:r>
              <a:rPr lang="de-DE" dirty="0"/>
              <a:t>TechMeetsLegal (TML) als Koordinator</a:t>
            </a:r>
          </a:p>
          <a:p>
            <a:r>
              <a:rPr lang="de-DE" dirty="0" err="1"/>
              <a:t>ViF</a:t>
            </a:r>
            <a:r>
              <a:rPr lang="de-DE" dirty="0"/>
              <a:t> als wissenschaftlicher Partner</a:t>
            </a:r>
          </a:p>
          <a:p>
            <a:r>
              <a:rPr lang="de-DE" dirty="0"/>
              <a:t>TML als Unternehmenspartner</a:t>
            </a:r>
          </a:p>
          <a:p>
            <a:r>
              <a:rPr lang="de-DE" dirty="0"/>
              <a:t>EAG als Unternehmenspartner</a:t>
            </a:r>
          </a:p>
          <a:p>
            <a:r>
              <a:rPr lang="de-DE" dirty="0"/>
              <a:t>TBW als Forschungspartner</a:t>
            </a:r>
          </a:p>
        </p:txBody>
      </p:sp>
    </p:spTree>
    <p:extLst>
      <p:ext uri="{BB962C8B-B14F-4D97-AF65-F5344CB8AC3E}">
        <p14:creationId xmlns:p14="http://schemas.microsoft.com/office/powerpoint/2010/main" val="324785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8D5E95-A733-43C7-B538-0156CB15D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de-DE" dirty="0"/>
              <a:t>Ziele</a:t>
            </a:r>
            <a:endParaRPr lang="de-AT"/>
          </a:p>
        </p:txBody>
      </p:sp>
      <p:cxnSp>
        <p:nvCxnSpPr>
          <p:cNvPr id="19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435EA0-5ED5-456D-BA8A-B5F1C9CAB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de-DE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 Männern und Frauen ein </a:t>
            </a:r>
            <a:r>
              <a:rPr lang="de-DE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gleichberechtigtes</a:t>
            </a:r>
            <a:r>
              <a:rPr lang="de-DE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Mobilitätsangebot machen zu können wird angenommen, dass man mehr über Bedürfnisse und Routinen lernen muss, die dem Mobilitätsverhalten zu Grunde liegen.</a:t>
            </a:r>
          </a:p>
          <a:p>
            <a:r>
              <a:rPr lang="de-DE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Schlussendlich soll es möglich sein über das Wissen der individuellen Nutzerbedürfnisse bei Männern/Frauen/Personen mit Einschränkung ein Mobilitätsangebot zu erstellen, das eine erhöhte Nutzung </a:t>
            </a:r>
            <a:r>
              <a:rPr lang="de-DE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nachhaltiger</a:t>
            </a:r>
            <a:r>
              <a:rPr lang="de-DE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Verkehrsmittel</a:t>
            </a:r>
            <a:r>
              <a:rPr lang="de-DE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zum Ziel hat.</a:t>
            </a:r>
          </a:p>
          <a:p>
            <a:pPr marL="0" indent="0">
              <a:buNone/>
            </a:pPr>
            <a:r>
              <a:rPr lang="de-DE" sz="1700" b="1" dirty="0">
                <a:latin typeface="Arial" panose="020B0604020202020204" pitchFamily="34" charset="0"/>
                <a:cs typeface="Times New Roman" panose="02020603050405020304" pitchFamily="18" charset="0"/>
              </a:rPr>
              <a:t>Konkret: </a:t>
            </a:r>
          </a:p>
          <a:p>
            <a:r>
              <a:rPr lang="de-AT" sz="1700" dirty="0">
                <a:latin typeface="Arial" panose="020B0604020202020204" pitchFamily="34" charset="0"/>
                <a:cs typeface="Times New Roman" panose="02020603050405020304" pitchFamily="18" charset="0"/>
              </a:rPr>
              <a:t> Qualitative Erfassung und Beschreibung von </a:t>
            </a:r>
            <a:r>
              <a:rPr lang="de-AT" sz="17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Bedürfnisskriterien</a:t>
            </a:r>
            <a:r>
              <a:rPr lang="de-AT" sz="1700" dirty="0">
                <a:latin typeface="Arial" panose="020B0604020202020204" pitchFamily="34" charset="0"/>
                <a:cs typeface="Times New Roman" panose="02020603050405020304" pitchFamily="18" charset="0"/>
              </a:rPr>
              <a:t> (z.B. </a:t>
            </a:r>
            <a:r>
              <a:rPr lang="de-DE" sz="1700" dirty="0">
                <a:latin typeface="Arial" panose="020B0604020202020204" pitchFamily="34" charset="0"/>
                <a:cs typeface="Times New Roman" panose="02020603050405020304" pitchFamily="18" charset="0"/>
              </a:rPr>
              <a:t>Motive für die Nutzung eines E-Fahrrades/ E-Bikes, Nachteile eines E-Fahrrades/E-Bikes etc.)</a:t>
            </a:r>
          </a:p>
          <a:p>
            <a:r>
              <a:rPr lang="de-DE" sz="1700" dirty="0">
                <a:latin typeface="Arial" panose="020B0604020202020204" pitchFamily="34" charset="0"/>
                <a:cs typeface="Times New Roman" panose="02020603050405020304" pitchFamily="18" charset="0"/>
              </a:rPr>
              <a:t>Ableitung von Maßnahmen für existierende Mobilitätsportale und </a:t>
            </a:r>
            <a:r>
              <a:rPr lang="de-DE" sz="1700" dirty="0" err="1">
                <a:latin typeface="Arial" panose="020B0604020202020204" pitchFamily="34" charset="0"/>
                <a:cs typeface="Times New Roman" panose="02020603050405020304" pitchFamily="18" charset="0"/>
              </a:rPr>
              <a:t>MaaS</a:t>
            </a:r>
            <a:r>
              <a:rPr lang="de-DE" sz="1700" dirty="0">
                <a:latin typeface="Arial" panose="020B0604020202020204" pitchFamily="34" charset="0"/>
                <a:cs typeface="Times New Roman" panose="02020603050405020304" pitchFamily="18" charset="0"/>
              </a:rPr>
              <a:t> (Mobility- </a:t>
            </a:r>
            <a:r>
              <a:rPr lang="de-DE" sz="1700" dirty="0" err="1">
                <a:latin typeface="Arial" panose="020B0604020202020204" pitchFamily="34" charset="0"/>
                <a:cs typeface="Times New Roman" panose="02020603050405020304" pitchFamily="18" charset="0"/>
              </a:rPr>
              <a:t>as</a:t>
            </a:r>
            <a:r>
              <a:rPr lang="de-DE" sz="1700" dirty="0">
                <a:latin typeface="Arial" panose="020B0604020202020204" pitchFamily="34" charset="0"/>
                <a:cs typeface="Times New Roman" panose="02020603050405020304" pitchFamily="18" charset="0"/>
              </a:rPr>
              <a:t>-a-Service)</a:t>
            </a:r>
            <a:endParaRPr lang="de-DE" sz="1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sz="17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7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FB38D0-95D6-402E-BC02-540E4AE61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 und Methoden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646DFF-E681-4861-A414-73A8AC048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Leitfrage:</a:t>
            </a:r>
            <a:r>
              <a:rPr lang="de-DE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nachhaltige, </a:t>
            </a:r>
            <a:r>
              <a:rPr lang="de-DE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multi-modale</a:t>
            </a:r>
            <a:r>
              <a:rPr lang="de-DE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Verkehrsplanung in Bezug auf den Genderaspekt</a:t>
            </a:r>
            <a:r>
              <a:rPr lang="de-DE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 untersuchen. Zusätzlich zum Genderaspekt wird die Verarbeitung </a:t>
            </a:r>
            <a:r>
              <a:rPr lang="de-DE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personensensibler Daten </a:t>
            </a:r>
            <a:r>
              <a:rPr lang="de-DE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z.b.</a:t>
            </a:r>
            <a:r>
              <a:rPr lang="de-DE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 Transport benachteiligte Personen) und ein einheitlicher Standard für die Zusammenführung von Mobilitätsdaten durch verschiedenste Datenlieferanten im Konzept zentral berücksichtigt. </a:t>
            </a:r>
            <a:endParaRPr lang="de-DE" sz="2800" dirty="0">
              <a:latin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</a:rPr>
              <a:t>Methoden: 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Definition von Bedürfniskriterien in Bezug auf Mobilitätsmuster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Definition eines Fragebogens und Durchführung von Interviews (grundlagenforschungsorientierter Teil)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Konzeption eines gendersensitiven NutzerInnen-Interfaces (auf Basis der GF unter Berücksichtigung von Stakeholdern)</a:t>
            </a:r>
          </a:p>
          <a:p>
            <a:pPr lvl="1"/>
            <a:r>
              <a:rPr lang="de-DE" dirty="0">
                <a:latin typeface="Arial" panose="020B0604020202020204" pitchFamily="34" charset="0"/>
              </a:rPr>
              <a:t>Konzeption einer Datenschnittstelle zur sicheren Übermittlung </a:t>
            </a:r>
            <a:r>
              <a:rPr lang="de-DE">
                <a:latin typeface="Arial" panose="020B0604020202020204" pitchFamily="34" charset="0"/>
              </a:rPr>
              <a:t>von Daten (Konzept)</a:t>
            </a:r>
            <a:endParaRPr lang="de-DE" dirty="0">
              <a:latin typeface="Arial" panose="020B0604020202020204" pitchFamily="34" charset="0"/>
            </a:endParaRPr>
          </a:p>
          <a:p>
            <a:pPr lvl="1"/>
            <a:endParaRPr lang="de-DE" dirty="0">
              <a:latin typeface="Arial" panose="020B0604020202020204" pitchFamily="34" charset="0"/>
            </a:endParaRPr>
          </a:p>
          <a:p>
            <a:pPr lvl="1"/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9540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43280A9-E265-46D1-8575-622906D20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4DE20B70-4750-4280-B3AC-512C05EE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8D95174-B5F2-424A-8183-654A5064D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D368A96-A16E-42CE-842C-9166E567B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1B37FD-CD97-4DA7-B2BF-26ED3B3E0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2188" y="942449"/>
            <a:ext cx="6681323" cy="1470249"/>
          </a:xfrm>
        </p:spPr>
        <p:txBody>
          <a:bodyPr>
            <a:normAutofit/>
          </a:bodyPr>
          <a:lstStyle/>
          <a:p>
            <a:r>
              <a:rPr lang="de-DE" dirty="0"/>
              <a:t>DIVERSITY </a:t>
            </a:r>
            <a:endParaRPr lang="de-AT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50D170-418B-4A22-8B98-15EF799FD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98367" y="2573573"/>
            <a:ext cx="65836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1FB539-55AE-4ED5-8201-3BAE30475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043" y="2773885"/>
            <a:ext cx="6676469" cy="3141013"/>
          </a:xfrm>
        </p:spPr>
        <p:txBody>
          <a:bodyPr>
            <a:normAutofit/>
          </a:bodyPr>
          <a:lstStyle/>
          <a:p>
            <a:r>
              <a:rPr lang="de-AT" sz="1800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 (Textkörper CS)"/>
              </a:rPr>
              <a:t>Die Genderfrage selbst ist in vielen Plattformen berücksichtigt</a:t>
            </a:r>
          </a:p>
          <a:p>
            <a:r>
              <a:rPr lang="de-AT" sz="1800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 (Textkörper CS)"/>
              </a:rPr>
              <a:t>Die Nutzung einer Plattform von Männern und Frauen sowi</a:t>
            </a:r>
            <a:r>
              <a:rPr lang="de-AT" sz="1800" spc="20" dirty="0">
                <a:latin typeface="Calibri" panose="020F0502020204030204" pitchFamily="34" charset="0"/>
                <a:ea typeface="Calibri" panose="020F0502020204030204" pitchFamily="34" charset="0"/>
                <a:cs typeface="Times New Roman (Textkörper CS)"/>
              </a:rPr>
              <a:t>e Personen die benachteiligt sind, </a:t>
            </a:r>
            <a:r>
              <a:rPr lang="de-AT" sz="1800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 (Textkörper CS)"/>
              </a:rPr>
              <a:t>gleichermaßen bedeutet jedoch noch nicht dass die Personen auch nachhaltige Verkehrsmittel in ihre multimodalen Wege integrieren</a:t>
            </a:r>
            <a:endParaRPr lang="de-AT" sz="1800" u="sng" spc="2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 (Textkörper CS)"/>
            </a:endParaRPr>
          </a:p>
          <a:p>
            <a:r>
              <a:rPr lang="de-AT" sz="1800" u="sng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 (Textkörper CS)"/>
              </a:rPr>
              <a:t>Fragen an die Betreiber: </a:t>
            </a:r>
          </a:p>
          <a:p>
            <a:r>
              <a:rPr lang="de-AT" sz="1800" spc="20" dirty="0">
                <a:latin typeface="Calibri" panose="020F0502020204030204" pitchFamily="34" charset="0"/>
                <a:ea typeface="Calibri" panose="020F0502020204030204" pitchFamily="34" charset="0"/>
                <a:cs typeface="Times New Roman (Textkörper CS)"/>
              </a:rPr>
              <a:t>Welche Maßnahmen wurden in Bezug auf die Genderrelevanz bereits gesetzt?</a:t>
            </a:r>
          </a:p>
          <a:p>
            <a:endParaRPr lang="de-AT" sz="1800" spc="20" dirty="0">
              <a:latin typeface="Calibri" panose="020F0502020204030204" pitchFamily="34" charset="0"/>
              <a:ea typeface="Calibri" panose="020F0502020204030204" pitchFamily="34" charset="0"/>
              <a:cs typeface="Times New Roman (Textkörper CS)"/>
            </a:endParaRPr>
          </a:p>
          <a:p>
            <a:endParaRPr lang="de-AT" sz="1500" spc="2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 (Textkörper CS)"/>
            </a:endParaRPr>
          </a:p>
          <a:p>
            <a:endParaRPr lang="de-AT" sz="1500" dirty="0"/>
          </a:p>
        </p:txBody>
      </p:sp>
    </p:spTree>
    <p:extLst>
      <p:ext uri="{BB962C8B-B14F-4D97-AF65-F5344CB8AC3E}">
        <p14:creationId xmlns:p14="http://schemas.microsoft.com/office/powerpoint/2010/main" val="2917735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037F6-CF27-470B-A58A-9D2B97043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Möglichkeiten Der MITARBEIT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3BF05A-A2C9-4F35-A698-80A5314E4D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LOI (Letter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Intent</a:t>
            </a:r>
            <a:r>
              <a:rPr lang="de-DE" dirty="0"/>
              <a:t>)</a:t>
            </a:r>
          </a:p>
          <a:p>
            <a:endParaRPr lang="de-AT" dirty="0"/>
          </a:p>
          <a:p>
            <a:r>
              <a:rPr lang="de-AT" dirty="0"/>
              <a:t>Bei Interesse an einer Mitarbeit definieren wir zusammen an welchen </a:t>
            </a:r>
            <a:r>
              <a:rPr lang="de-AT" dirty="0" err="1"/>
              <a:t>Arbeitspacketen</a:t>
            </a:r>
            <a:r>
              <a:rPr lang="de-AT" dirty="0"/>
              <a:t> sie mitarbeiten können und wollen. </a:t>
            </a:r>
          </a:p>
          <a:p>
            <a:r>
              <a:rPr lang="de-AT" dirty="0"/>
              <a:t>Sie bekommen vom Konsortium ein Template das sie anpassen können.</a:t>
            </a:r>
          </a:p>
          <a:p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1BD244-AA98-4837-9BD3-4D73CDB0D7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LOC (Letter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Comittment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AT" dirty="0"/>
              <a:t>Bei Interesse an als Projektpartner mitzuwirken nehmen wir Sie als Partner auf (Einladung E-Call, Budget)</a:t>
            </a:r>
          </a:p>
          <a:p>
            <a:r>
              <a:rPr lang="de-AT" dirty="0"/>
              <a:t>Sie sind bei zukünftigen Besprechungen (29.11, 6.12) eingeladen mitzuwirken</a:t>
            </a:r>
          </a:p>
          <a:p>
            <a:r>
              <a:rPr lang="de-AT" dirty="0"/>
              <a:t>Sie bekommen Zugriff auf unser Share Laufwerk und liefern ein paar relevante Teile für den Antrag (Partnerbeschreibung, etc.)</a:t>
            </a:r>
          </a:p>
        </p:txBody>
      </p:sp>
    </p:spTree>
    <p:extLst>
      <p:ext uri="{BB962C8B-B14F-4D97-AF65-F5344CB8AC3E}">
        <p14:creationId xmlns:p14="http://schemas.microsoft.com/office/powerpoint/2010/main" val="1946578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402</Words>
  <Application>Microsoft Office PowerPoint</Application>
  <PresentationFormat>Breitbild</PresentationFormat>
  <Paragraphs>42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Trebuchet MS</vt:lpstr>
      <vt:lpstr>Tw Cen MT</vt:lpstr>
      <vt:lpstr>Tw Cen MT Condensed</vt:lpstr>
      <vt:lpstr>Wingdings 3</vt:lpstr>
      <vt:lpstr>Integral</vt:lpstr>
      <vt:lpstr>GeMMA –  Genderrelevante multimodale Transportmittel-Auswahl  </vt:lpstr>
      <vt:lpstr>Zum Vorhaben  </vt:lpstr>
      <vt:lpstr>Ziele</vt:lpstr>
      <vt:lpstr>Ziele und Methoden </vt:lpstr>
      <vt:lpstr>DIVERSITY </vt:lpstr>
      <vt:lpstr>Möglichkeiten Der MITARBEIT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GeMMA –  Genderrelevante multimodale Transportmittel-Auswahl</dc:title>
  <dc:creator>Isabella Hinterleitner</dc:creator>
  <cp:lastModifiedBy>Isabella Leitner</cp:lastModifiedBy>
  <cp:revision>4</cp:revision>
  <dcterms:created xsi:type="dcterms:W3CDTF">2021-11-22T08:01:28Z</dcterms:created>
  <dcterms:modified xsi:type="dcterms:W3CDTF">2022-05-30T18:50:48Z</dcterms:modified>
</cp:coreProperties>
</file>